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513" r:id="rId3"/>
    <p:sldId id="512" r:id="rId4"/>
    <p:sldId id="448" r:id="rId5"/>
    <p:sldId id="440" r:id="rId6"/>
    <p:sldId id="461" r:id="rId7"/>
    <p:sldId id="450" r:id="rId8"/>
    <p:sldId id="468" r:id="rId9"/>
    <p:sldId id="465" r:id="rId10"/>
    <p:sldId id="470" r:id="rId11"/>
    <p:sldId id="472" r:id="rId12"/>
    <p:sldId id="471" r:id="rId13"/>
    <p:sldId id="510" r:id="rId14"/>
    <p:sldId id="474" r:id="rId15"/>
    <p:sldId id="511" r:id="rId16"/>
    <p:sldId id="482" r:id="rId17"/>
    <p:sldId id="484" r:id="rId18"/>
    <p:sldId id="485" r:id="rId19"/>
    <p:sldId id="486" r:id="rId20"/>
    <p:sldId id="489" r:id="rId21"/>
    <p:sldId id="449" r:id="rId22"/>
    <p:sldId id="515" r:id="rId23"/>
    <p:sldId id="516" r:id="rId24"/>
    <p:sldId id="517" r:id="rId25"/>
    <p:sldId id="518" r:id="rId26"/>
    <p:sldId id="519" r:id="rId27"/>
    <p:sldId id="475" r:id="rId28"/>
    <p:sldId id="477" r:id="rId29"/>
    <p:sldId id="260" r:id="rId30"/>
    <p:sldId id="261" r:id="rId31"/>
    <p:sldId id="273" r:id="rId32"/>
    <p:sldId id="276" r:id="rId33"/>
    <p:sldId id="281" r:id="rId34"/>
    <p:sldId id="290" r:id="rId35"/>
    <p:sldId id="302" r:id="rId36"/>
    <p:sldId id="509" r:id="rId37"/>
    <p:sldId id="292" r:id="rId38"/>
    <p:sldId id="473" r:id="rId39"/>
    <p:sldId id="51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 Dev." id="{644CD456-6929-4F2F-86A8-8543E938B2CB}">
          <p14:sldIdLst>
            <p14:sldId id="256"/>
            <p14:sldId id="513"/>
            <p14:sldId id="512"/>
            <p14:sldId id="448"/>
            <p14:sldId id="440"/>
            <p14:sldId id="461"/>
            <p14:sldId id="450"/>
            <p14:sldId id="468"/>
            <p14:sldId id="465"/>
            <p14:sldId id="470"/>
            <p14:sldId id="472"/>
            <p14:sldId id="471"/>
            <p14:sldId id="510"/>
            <p14:sldId id="474"/>
            <p14:sldId id="511"/>
            <p14:sldId id="482"/>
            <p14:sldId id="484"/>
            <p14:sldId id="485"/>
            <p14:sldId id="486"/>
            <p14:sldId id="489"/>
            <p14:sldId id="449"/>
            <p14:sldId id="515"/>
            <p14:sldId id="516"/>
            <p14:sldId id="517"/>
            <p14:sldId id="518"/>
            <p14:sldId id="519"/>
          </p14:sldIdLst>
        </p14:section>
        <p14:section name="TT" id="{8910348E-7B3C-4C87-80E0-A7F3FD33B892}">
          <p14:sldIdLst>
            <p14:sldId id="475"/>
            <p14:sldId id="477"/>
            <p14:sldId id="260"/>
            <p14:sldId id="261"/>
            <p14:sldId id="273"/>
            <p14:sldId id="276"/>
            <p14:sldId id="281"/>
            <p14:sldId id="290"/>
            <p14:sldId id="302"/>
            <p14:sldId id="509"/>
            <p14:sldId id="292"/>
            <p14:sldId id="473"/>
            <p14:sldId id="51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A31FC7-B8F3-2B83-5BFF-BDF6879CA749}" name="Marianne Arneberg" initials="MA" userId="S::Marianne.Arneberg@OSCEOLA.ORG::d3212125-94ff-46c0-b9c3-da0a0fc178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ila Carvalh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618"/>
    <a:srgbClr val="92278F"/>
    <a:srgbClr val="0E77BB"/>
    <a:srgbClr val="ED7D31"/>
    <a:srgbClr val="70AD47"/>
    <a:srgbClr val="0E76BD"/>
    <a:srgbClr val="75BF42"/>
    <a:srgbClr val="25AAE2"/>
    <a:srgbClr val="FFFFFF"/>
    <a:srgbClr val="E6B9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5351" autoAdjust="0"/>
  </p:normalViewPr>
  <p:slideViewPr>
    <p:cSldViewPr snapToGrid="0">
      <p:cViewPr varScale="1">
        <p:scale>
          <a:sx n="28" d="100"/>
          <a:sy n="28" d="100"/>
        </p:scale>
        <p:origin x="1312" y="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63x\Documents\Presentations\BCC%20March%202021\Background%20info\Developable%20ac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600" dirty="0">
                <a:latin typeface="Montserrat Medium" panose="00000600000000000000" pitchFamily="2" charset="0"/>
              </a:rPr>
              <a:t>Percent of Developable Land in 3-County Area, 2000 to 2050</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Sheet2!$A$15</c:f>
              <c:strCache>
                <c:ptCount val="1"/>
                <c:pt idx="0">
                  <c:v>Orange</c:v>
                </c:pt>
              </c:strCache>
            </c:strRef>
          </c:tx>
          <c:spPr>
            <a:ln w="34925" cap="rnd">
              <a:solidFill>
                <a:schemeClr val="accent5">
                  <a:lumMod val="60000"/>
                  <a:lumOff val="40000"/>
                </a:schemeClr>
              </a:solidFill>
              <a:round/>
            </a:ln>
            <a:effectLst>
              <a:outerShdw blurRad="57150" dist="19050" dir="5400000" algn="ctr" rotWithShape="0">
                <a:srgbClr val="000000">
                  <a:alpha val="63000"/>
                </a:srgbClr>
              </a:outerShdw>
            </a:effectLst>
          </c:spPr>
          <c:marker>
            <c:symbol val="none"/>
          </c:marker>
          <c:cat>
            <c:numRef>
              <c:f>Sheet2!$B$14:$G$14</c:f>
              <c:numCache>
                <c:formatCode>0</c:formatCode>
                <c:ptCount val="6"/>
                <c:pt idx="0">
                  <c:v>2000</c:v>
                </c:pt>
                <c:pt idx="1">
                  <c:v>2010</c:v>
                </c:pt>
                <c:pt idx="2">
                  <c:v>2020</c:v>
                </c:pt>
                <c:pt idx="3">
                  <c:v>2030</c:v>
                </c:pt>
                <c:pt idx="4">
                  <c:v>2040</c:v>
                </c:pt>
                <c:pt idx="5">
                  <c:v>2050</c:v>
                </c:pt>
              </c:numCache>
            </c:numRef>
          </c:cat>
          <c:val>
            <c:numRef>
              <c:f>Sheet2!$B$15:$G$15</c:f>
              <c:numCache>
                <c:formatCode>0.0%</c:formatCode>
                <c:ptCount val="6"/>
                <c:pt idx="0">
                  <c:v>0.29101657188386615</c:v>
                </c:pt>
                <c:pt idx="1">
                  <c:v>0.20373408605423754</c:v>
                </c:pt>
                <c:pt idx="2">
                  <c:v>0.15514859471596348</c:v>
                </c:pt>
                <c:pt idx="3">
                  <c:v>0.12646895962664839</c:v>
                </c:pt>
                <c:pt idx="4">
                  <c:v>0.10377798095829818</c:v>
                </c:pt>
                <c:pt idx="5">
                  <c:v>8.6183153314635857E-2</c:v>
                </c:pt>
              </c:numCache>
            </c:numRef>
          </c:val>
          <c:smooth val="0"/>
          <c:extLst>
            <c:ext xmlns:c16="http://schemas.microsoft.com/office/drawing/2014/chart" uri="{C3380CC4-5D6E-409C-BE32-E72D297353CC}">
              <c16:uniqueId val="{00000000-BC66-4F7C-89A0-3D862BFB12B5}"/>
            </c:ext>
          </c:extLst>
        </c:ser>
        <c:ser>
          <c:idx val="1"/>
          <c:order val="1"/>
          <c:tx>
            <c:strRef>
              <c:f>Sheet2!$A$16</c:f>
              <c:strCache>
                <c:ptCount val="1"/>
                <c:pt idx="0">
                  <c:v>Seminole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Sheet2!$B$14:$G$14</c:f>
              <c:numCache>
                <c:formatCode>0</c:formatCode>
                <c:ptCount val="6"/>
                <c:pt idx="0">
                  <c:v>2000</c:v>
                </c:pt>
                <c:pt idx="1">
                  <c:v>2010</c:v>
                </c:pt>
                <c:pt idx="2">
                  <c:v>2020</c:v>
                </c:pt>
                <c:pt idx="3">
                  <c:v>2030</c:v>
                </c:pt>
                <c:pt idx="4">
                  <c:v>2040</c:v>
                </c:pt>
                <c:pt idx="5">
                  <c:v>2050</c:v>
                </c:pt>
              </c:numCache>
            </c:numRef>
          </c:cat>
          <c:val>
            <c:numRef>
              <c:f>Sheet2!$B$16:$G$16</c:f>
              <c:numCache>
                <c:formatCode>0.0%</c:formatCode>
                <c:ptCount val="6"/>
                <c:pt idx="0">
                  <c:v>8.820807810833485E-2</c:v>
                </c:pt>
                <c:pt idx="1">
                  <c:v>6.0126744916959546E-2</c:v>
                </c:pt>
                <c:pt idx="2">
                  <c:v>4.7385070098661837E-2</c:v>
                </c:pt>
                <c:pt idx="3">
                  <c:v>4.2060513748179276E-2</c:v>
                </c:pt>
                <c:pt idx="4">
                  <c:v>3.6203591588326457E-2</c:v>
                </c:pt>
                <c:pt idx="5">
                  <c:v>3.314131786993893E-2</c:v>
                </c:pt>
              </c:numCache>
            </c:numRef>
          </c:val>
          <c:smooth val="0"/>
          <c:extLst>
            <c:ext xmlns:c16="http://schemas.microsoft.com/office/drawing/2014/chart" uri="{C3380CC4-5D6E-409C-BE32-E72D297353CC}">
              <c16:uniqueId val="{00000001-BC66-4F7C-89A0-3D862BFB12B5}"/>
            </c:ext>
          </c:extLst>
        </c:ser>
        <c:ser>
          <c:idx val="2"/>
          <c:order val="2"/>
          <c:tx>
            <c:strRef>
              <c:f>Sheet2!$A$17</c:f>
              <c:strCache>
                <c:ptCount val="1"/>
                <c:pt idx="0">
                  <c:v>Osceola</c:v>
                </c:pt>
              </c:strCache>
            </c:strRef>
          </c:tx>
          <c:spPr>
            <a:ln w="34925" cap="rnd">
              <a:solidFill>
                <a:schemeClr val="accent6">
                  <a:lumMod val="75000"/>
                </a:schemeClr>
              </a:solidFill>
              <a:round/>
            </a:ln>
            <a:effectLst>
              <a:outerShdw blurRad="57150" dist="19050" dir="5400000" algn="ctr" rotWithShape="0">
                <a:srgbClr val="000000">
                  <a:alpha val="63000"/>
                </a:srgbClr>
              </a:outerShdw>
            </a:effectLst>
          </c:spPr>
          <c:marker>
            <c:symbol val="none"/>
          </c:marker>
          <c:cat>
            <c:numRef>
              <c:f>Sheet2!$B$14:$G$14</c:f>
              <c:numCache>
                <c:formatCode>0</c:formatCode>
                <c:ptCount val="6"/>
                <c:pt idx="0">
                  <c:v>2000</c:v>
                </c:pt>
                <c:pt idx="1">
                  <c:v>2010</c:v>
                </c:pt>
                <c:pt idx="2">
                  <c:v>2020</c:v>
                </c:pt>
                <c:pt idx="3">
                  <c:v>2030</c:v>
                </c:pt>
                <c:pt idx="4">
                  <c:v>2040</c:v>
                </c:pt>
                <c:pt idx="5">
                  <c:v>2050</c:v>
                </c:pt>
              </c:numCache>
            </c:numRef>
          </c:cat>
          <c:val>
            <c:numRef>
              <c:f>Sheet2!$B$17:$G$17</c:f>
              <c:numCache>
                <c:formatCode>0.0%</c:formatCode>
                <c:ptCount val="6"/>
                <c:pt idx="0">
                  <c:v>0.62077535000779904</c:v>
                </c:pt>
                <c:pt idx="1">
                  <c:v>0.73613916902880294</c:v>
                </c:pt>
                <c:pt idx="2">
                  <c:v>0.79746633518537469</c:v>
                </c:pt>
                <c:pt idx="3">
                  <c:v>0.83147052662517229</c:v>
                </c:pt>
                <c:pt idx="4">
                  <c:v>0.86001842745337531</c:v>
                </c:pt>
                <c:pt idx="5">
                  <c:v>0.88067552881542521</c:v>
                </c:pt>
              </c:numCache>
            </c:numRef>
          </c:val>
          <c:smooth val="0"/>
          <c:extLst>
            <c:ext xmlns:c16="http://schemas.microsoft.com/office/drawing/2014/chart" uri="{C3380CC4-5D6E-409C-BE32-E72D297353CC}">
              <c16:uniqueId val="{00000002-BC66-4F7C-89A0-3D862BFB12B5}"/>
            </c:ext>
          </c:extLst>
        </c:ser>
        <c:dLbls>
          <c:showLegendKey val="0"/>
          <c:showVal val="0"/>
          <c:showCatName val="0"/>
          <c:showSerName val="0"/>
          <c:showPercent val="0"/>
          <c:showBubbleSize val="0"/>
        </c:dLbls>
        <c:smooth val="0"/>
        <c:axId val="-2099668672"/>
        <c:axId val="-2099669760"/>
      </c:lineChart>
      <c:catAx>
        <c:axId val="-2099668672"/>
        <c:scaling>
          <c:orientation val="minMax"/>
        </c:scaling>
        <c:delete val="0"/>
        <c:axPos val="b"/>
        <c:numFmt formatCode="0"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099669760"/>
        <c:crosses val="autoZero"/>
        <c:auto val="1"/>
        <c:lblAlgn val="ctr"/>
        <c:lblOffset val="100"/>
        <c:noMultiLvlLbl val="0"/>
      </c:catAx>
      <c:valAx>
        <c:axId val="-209966976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09966867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AA1F2-A948-47ED-85BD-07CDE75A5BC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C2F0A5A-2616-4B4C-B58B-1355FD212533}">
      <dgm:prSet custT="1"/>
      <dgm:spPr/>
      <dgm:t>
        <a:bodyPr/>
        <a:lstStyle/>
        <a:p>
          <a:pPr>
            <a:lnSpc>
              <a:spcPct val="100000"/>
            </a:lnSpc>
            <a:defRPr cap="all"/>
          </a:pPr>
          <a:r>
            <a:rPr lang="en-US" sz="1600" b="1" i="0" dirty="0">
              <a:solidFill>
                <a:srgbClr val="FFC000"/>
              </a:solidFill>
              <a:latin typeface="Gotham Bold"/>
            </a:rPr>
            <a:t>Concept Study</a:t>
          </a:r>
          <a:endParaRPr lang="en-US" sz="1600" b="1" dirty="0">
            <a:solidFill>
              <a:srgbClr val="FFC000"/>
            </a:solidFill>
            <a:latin typeface="Gotham Bold"/>
          </a:endParaRPr>
        </a:p>
      </dgm:t>
    </dgm:pt>
    <dgm:pt modelId="{69B96DBE-092E-45F3-BE3E-1542A843B36D}" type="parTrans" cxnId="{667FA60C-6A83-46D4-876E-D71DDF25F9DD}">
      <dgm:prSet/>
      <dgm:spPr/>
      <dgm:t>
        <a:bodyPr/>
        <a:lstStyle/>
        <a:p>
          <a:endParaRPr lang="en-US"/>
        </a:p>
      </dgm:t>
    </dgm:pt>
    <dgm:pt modelId="{540B6089-6115-42F1-9CF7-A7B860E4E4BF}" type="sibTrans" cxnId="{667FA60C-6A83-46D4-876E-D71DDF25F9DD}">
      <dgm:prSet/>
      <dgm:spPr/>
      <dgm:t>
        <a:bodyPr/>
        <a:lstStyle/>
        <a:p>
          <a:endParaRPr lang="en-US"/>
        </a:p>
      </dgm:t>
    </dgm:pt>
    <dgm:pt modelId="{1FF7BC51-2B9E-49E4-A657-00C8A69EEF1E}">
      <dgm:prSet custT="1"/>
      <dgm:spPr/>
      <dgm:t>
        <a:bodyPr/>
        <a:lstStyle/>
        <a:p>
          <a:pPr>
            <a:lnSpc>
              <a:spcPct val="100000"/>
            </a:lnSpc>
            <a:defRPr cap="all"/>
          </a:pPr>
          <a:r>
            <a:rPr lang="en-US" sz="1600" b="1" i="0" dirty="0">
              <a:solidFill>
                <a:srgbClr val="5B9BD5"/>
              </a:solidFill>
              <a:latin typeface="Gotham Bold"/>
            </a:rPr>
            <a:t>PD&amp;E Study</a:t>
          </a:r>
          <a:endParaRPr lang="en-US" sz="1600" b="1" dirty="0">
            <a:solidFill>
              <a:srgbClr val="5B9BD5"/>
            </a:solidFill>
            <a:latin typeface="Gotham Bold"/>
          </a:endParaRPr>
        </a:p>
      </dgm:t>
    </dgm:pt>
    <dgm:pt modelId="{AD41720F-BDD8-4675-87E9-E9FE609685F8}" type="parTrans" cxnId="{4AD9BFF5-036E-49A5-BADF-B80ADC42D9D0}">
      <dgm:prSet/>
      <dgm:spPr/>
      <dgm:t>
        <a:bodyPr/>
        <a:lstStyle/>
        <a:p>
          <a:endParaRPr lang="en-US"/>
        </a:p>
      </dgm:t>
    </dgm:pt>
    <dgm:pt modelId="{FC27E09F-FFC4-4EB3-B0C8-FF0DC5C4ED70}" type="sibTrans" cxnId="{4AD9BFF5-036E-49A5-BADF-B80ADC42D9D0}">
      <dgm:prSet/>
      <dgm:spPr/>
      <dgm:t>
        <a:bodyPr/>
        <a:lstStyle/>
        <a:p>
          <a:endParaRPr lang="en-US"/>
        </a:p>
      </dgm:t>
    </dgm:pt>
    <dgm:pt modelId="{B24E4BE2-495D-4E16-8930-35922C873511}">
      <dgm:prSet custT="1"/>
      <dgm:spPr/>
      <dgm:t>
        <a:bodyPr/>
        <a:lstStyle/>
        <a:p>
          <a:pPr>
            <a:lnSpc>
              <a:spcPct val="100000"/>
            </a:lnSpc>
            <a:defRPr cap="all"/>
          </a:pPr>
          <a:r>
            <a:rPr lang="en-US" sz="1600" b="1" dirty="0">
              <a:solidFill>
                <a:srgbClr val="70AD47"/>
              </a:solidFill>
              <a:latin typeface="Gotham Bold"/>
            </a:rPr>
            <a:t>Design</a:t>
          </a:r>
        </a:p>
      </dgm:t>
    </dgm:pt>
    <dgm:pt modelId="{9E69A5AB-D508-4EB7-A9C8-1F0A1E523A9A}" type="parTrans" cxnId="{C973CBA4-EB67-4155-8929-9E929A14E7F6}">
      <dgm:prSet/>
      <dgm:spPr/>
      <dgm:t>
        <a:bodyPr/>
        <a:lstStyle/>
        <a:p>
          <a:endParaRPr lang="en-US"/>
        </a:p>
      </dgm:t>
    </dgm:pt>
    <dgm:pt modelId="{77492AFB-6096-4406-A9E4-F511BD6733F0}" type="sibTrans" cxnId="{C973CBA4-EB67-4155-8929-9E929A14E7F6}">
      <dgm:prSet/>
      <dgm:spPr/>
      <dgm:t>
        <a:bodyPr/>
        <a:lstStyle/>
        <a:p>
          <a:endParaRPr lang="en-US"/>
        </a:p>
      </dgm:t>
    </dgm:pt>
    <dgm:pt modelId="{65B6A017-43FC-43C1-8C9A-2F03C0CEB081}">
      <dgm:prSet custT="1"/>
      <dgm:spPr/>
      <dgm:t>
        <a:bodyPr/>
        <a:lstStyle/>
        <a:p>
          <a:pPr>
            <a:lnSpc>
              <a:spcPct val="100000"/>
            </a:lnSpc>
            <a:defRPr cap="all"/>
          </a:pPr>
          <a:r>
            <a:rPr lang="en-US" sz="1600" b="1" dirty="0">
              <a:solidFill>
                <a:srgbClr val="ED7D31"/>
              </a:solidFill>
              <a:latin typeface="Gotham Bold"/>
            </a:rPr>
            <a:t>Construction</a:t>
          </a:r>
        </a:p>
      </dgm:t>
    </dgm:pt>
    <dgm:pt modelId="{5D0EE774-E85F-43B6-990A-504252DE3566}" type="parTrans" cxnId="{2117D14A-FE4C-4FEC-A883-674FA4282EFC}">
      <dgm:prSet/>
      <dgm:spPr/>
      <dgm:t>
        <a:bodyPr/>
        <a:lstStyle/>
        <a:p>
          <a:endParaRPr lang="en-US"/>
        </a:p>
      </dgm:t>
    </dgm:pt>
    <dgm:pt modelId="{F227564C-1D53-4197-8F40-BD8ABCD49DC2}" type="sibTrans" cxnId="{2117D14A-FE4C-4FEC-A883-674FA4282EFC}">
      <dgm:prSet/>
      <dgm:spPr/>
      <dgm:t>
        <a:bodyPr/>
        <a:lstStyle/>
        <a:p>
          <a:endParaRPr lang="en-US"/>
        </a:p>
      </dgm:t>
    </dgm:pt>
    <dgm:pt modelId="{B4B4639F-D12B-4D86-8E08-0056EA6ECAC2}">
      <dgm:prSet custT="1"/>
      <dgm:spPr/>
      <dgm:t>
        <a:bodyPr/>
        <a:lstStyle/>
        <a:p>
          <a:pPr>
            <a:lnSpc>
              <a:spcPct val="100000"/>
            </a:lnSpc>
            <a:defRPr cap="all"/>
          </a:pPr>
          <a:r>
            <a:rPr lang="en-US" sz="1600" b="1" i="0" dirty="0">
              <a:solidFill>
                <a:srgbClr val="ED7D31"/>
              </a:solidFill>
              <a:latin typeface="Gotham Bold"/>
            </a:rPr>
            <a:t>Master Plan Identifies Regional Needs</a:t>
          </a:r>
          <a:endParaRPr lang="en-US" sz="1600" b="1" dirty="0">
            <a:solidFill>
              <a:srgbClr val="ED7D31"/>
            </a:solidFill>
            <a:latin typeface="Gotham Bold"/>
          </a:endParaRPr>
        </a:p>
      </dgm:t>
    </dgm:pt>
    <dgm:pt modelId="{F15DA509-AAC4-4EDC-A643-47F6D44D8CB9}" type="sibTrans" cxnId="{00D7B13C-2045-4395-B0A1-F9387965FEA7}">
      <dgm:prSet/>
      <dgm:spPr/>
      <dgm:t>
        <a:bodyPr/>
        <a:lstStyle/>
        <a:p>
          <a:endParaRPr lang="en-US"/>
        </a:p>
      </dgm:t>
    </dgm:pt>
    <dgm:pt modelId="{92B92404-4A34-4B18-8F88-D3CBFC856020}" type="parTrans" cxnId="{00D7B13C-2045-4395-B0A1-F9387965FEA7}">
      <dgm:prSet/>
      <dgm:spPr/>
      <dgm:t>
        <a:bodyPr/>
        <a:lstStyle/>
        <a:p>
          <a:endParaRPr lang="en-US"/>
        </a:p>
      </dgm:t>
    </dgm:pt>
    <dgm:pt modelId="{FAEEEE09-08F1-4831-A71C-1BE8503F1470}">
      <dgm:prSet custT="1"/>
      <dgm:spPr/>
      <dgm:t>
        <a:bodyPr/>
        <a:lstStyle/>
        <a:p>
          <a:pPr>
            <a:lnSpc>
              <a:spcPct val="100000"/>
            </a:lnSpc>
            <a:defRPr cap="all"/>
          </a:pPr>
          <a:r>
            <a:rPr lang="en-US" sz="1600" b="1" i="0" dirty="0">
              <a:solidFill>
                <a:schemeClr val="bg1"/>
              </a:solidFill>
              <a:latin typeface="Gotham Bold"/>
            </a:rPr>
            <a:t>Master Plan Identifies Regional Needs</a:t>
          </a:r>
          <a:endParaRPr lang="en-US" sz="1600" b="1" dirty="0">
            <a:solidFill>
              <a:schemeClr val="bg1"/>
            </a:solidFill>
            <a:latin typeface="Gotham Bold"/>
          </a:endParaRPr>
        </a:p>
      </dgm:t>
    </dgm:pt>
    <dgm:pt modelId="{E1C2D079-264D-4F0D-89D3-73E204CB4FB0}" type="sibTrans" cxnId="{85892FCD-0A2C-47EC-B8F1-92679B8AC398}">
      <dgm:prSet/>
      <dgm:spPr/>
      <dgm:t>
        <a:bodyPr/>
        <a:lstStyle/>
        <a:p>
          <a:endParaRPr lang="en-US"/>
        </a:p>
      </dgm:t>
    </dgm:pt>
    <dgm:pt modelId="{075F072C-2936-41AF-9D86-C60D16E5ECCF}" type="parTrans" cxnId="{85892FCD-0A2C-47EC-B8F1-92679B8AC398}">
      <dgm:prSet/>
      <dgm:spPr/>
      <dgm:t>
        <a:bodyPr/>
        <a:lstStyle/>
        <a:p>
          <a:endParaRPr lang="en-US"/>
        </a:p>
      </dgm:t>
    </dgm:pt>
    <dgm:pt modelId="{0903BA9E-5973-4769-A9BE-AA41CD4DDB0F}" type="pres">
      <dgm:prSet presAssocID="{641AA1F2-A948-47ED-85BD-07CDE75A5BC2}" presName="root" presStyleCnt="0">
        <dgm:presLayoutVars>
          <dgm:dir/>
          <dgm:resizeHandles val="exact"/>
        </dgm:presLayoutVars>
      </dgm:prSet>
      <dgm:spPr/>
    </dgm:pt>
    <dgm:pt modelId="{9BDDCEBE-B8F2-42CC-AA6E-14826584F084}" type="pres">
      <dgm:prSet presAssocID="{B4B4639F-D12B-4D86-8E08-0056EA6ECAC2}" presName="compNode" presStyleCnt="0"/>
      <dgm:spPr/>
    </dgm:pt>
    <dgm:pt modelId="{6F58F7FF-F852-4449-A4E6-2343B6106FFD}" type="pres">
      <dgm:prSet presAssocID="{B4B4639F-D12B-4D86-8E08-0056EA6ECAC2}" presName="iconBgRect" presStyleLbl="bgShp" presStyleIdx="0" presStyleCnt="6" custLinFactX="89649" custLinFactNeighborX="100000" custLinFactNeighborY="-1639"/>
      <dgm:spPr>
        <a:prstGeom prst="round2DiagRect">
          <a:avLst>
            <a:gd name="adj1" fmla="val 29727"/>
            <a:gd name="adj2" fmla="val 0"/>
          </a:avLst>
        </a:prstGeom>
      </dgm:spPr>
    </dgm:pt>
    <dgm:pt modelId="{1DB25E44-D6DE-42D8-82AE-4DC78EF8E4E9}" type="pres">
      <dgm:prSet presAssocID="{B4B4639F-D12B-4D86-8E08-0056EA6ECAC2}" presName="iconRect" presStyleLbl="node1" presStyleIdx="0" presStyleCnt="6"/>
      <dgm:spPr>
        <a:ln>
          <a:noFill/>
        </a:ln>
      </dgm:spPr>
    </dgm:pt>
    <dgm:pt modelId="{EE0A2D63-6809-4AAC-A749-0957059E4033}" type="pres">
      <dgm:prSet presAssocID="{B4B4639F-D12B-4D86-8E08-0056EA6ECAC2}" presName="spaceRect" presStyleCnt="0"/>
      <dgm:spPr/>
    </dgm:pt>
    <dgm:pt modelId="{891A9DDE-FB1E-43E8-BA59-67CF0F986768}" type="pres">
      <dgm:prSet presAssocID="{B4B4639F-D12B-4D86-8E08-0056EA6ECAC2}" presName="textRect" presStyleLbl="revTx" presStyleIdx="0" presStyleCnt="6" custLinFactX="15086" custLinFactNeighborX="100000" custLinFactNeighborY="-20979">
        <dgm:presLayoutVars>
          <dgm:chMax val="1"/>
          <dgm:chPref val="1"/>
        </dgm:presLayoutVars>
      </dgm:prSet>
      <dgm:spPr/>
    </dgm:pt>
    <dgm:pt modelId="{665CA975-00F1-4422-B9C9-66015AC1B800}" type="pres">
      <dgm:prSet presAssocID="{F15DA509-AAC4-4EDC-A643-47F6D44D8CB9}" presName="sibTrans" presStyleCnt="0"/>
      <dgm:spPr/>
    </dgm:pt>
    <dgm:pt modelId="{29356318-D770-42DD-A80F-8A14B14A7BB2}" type="pres">
      <dgm:prSet presAssocID="{FAEEEE09-08F1-4831-A71C-1BE8503F1470}" presName="compNode" presStyleCnt="0"/>
      <dgm:spPr/>
    </dgm:pt>
    <dgm:pt modelId="{4D1E2233-C979-4AE3-A08B-E0BE24B8762E}" type="pres">
      <dgm:prSet presAssocID="{FAEEEE09-08F1-4831-A71C-1BE8503F1470}" presName="iconBgRect" presStyleLbl="bgShp" presStyleIdx="1" presStyleCnt="6" custLinFactNeighborX="5896" custLinFactNeighborY="2291"/>
      <dgm:spPr>
        <a:prstGeom prst="round2DiagRect">
          <a:avLst>
            <a:gd name="adj1" fmla="val 29727"/>
            <a:gd name="adj2" fmla="val 0"/>
          </a:avLst>
        </a:prstGeom>
        <a:noFill/>
      </dgm:spPr>
    </dgm:pt>
    <dgm:pt modelId="{77093571-4C9E-4522-9341-0E3E23D5AEEC}" type="pres">
      <dgm:prSet presAssocID="{FAEEEE09-08F1-4831-A71C-1BE8503F1470}" presName="iconRect" presStyleLbl="node1" presStyleIdx="1" presStyleCnt="6" custAng="10800000" custFlipVert="1" custFlipHor="1" custScaleX="85235" custScaleY="5489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t="-28000" b="-28000"/>
          </a:stretch>
        </a:blipFill>
        <a:ln>
          <a:noFill/>
        </a:ln>
      </dgm:spPr>
      <dgm:extLst>
        <a:ext uri="{E40237B7-FDA0-4F09-8148-C483321AD2D9}">
          <dgm14:cNvPr xmlns:dgm14="http://schemas.microsoft.com/office/drawing/2010/diagram" id="0" name="" descr="Checkmark with solid fill"/>
        </a:ext>
      </dgm:extLst>
    </dgm:pt>
    <dgm:pt modelId="{05A13050-CD16-4868-8984-8002D5EF6F63}" type="pres">
      <dgm:prSet presAssocID="{FAEEEE09-08F1-4831-A71C-1BE8503F1470}" presName="spaceRect" presStyleCnt="0"/>
      <dgm:spPr/>
    </dgm:pt>
    <dgm:pt modelId="{7F9D187D-1C60-4ACB-B27E-A49AC96C559E}" type="pres">
      <dgm:prSet presAssocID="{FAEEEE09-08F1-4831-A71C-1BE8503F1470}" presName="textRect" presStyleLbl="revTx" presStyleIdx="1" presStyleCnt="6" custLinFactX="-11422" custLinFactNeighborX="-100000" custLinFactNeighborY="-11954">
        <dgm:presLayoutVars>
          <dgm:chMax val="1"/>
          <dgm:chPref val="1"/>
        </dgm:presLayoutVars>
      </dgm:prSet>
      <dgm:spPr/>
    </dgm:pt>
    <dgm:pt modelId="{2ACC3077-C375-4418-8007-40D7EE8E7B10}" type="pres">
      <dgm:prSet presAssocID="{E1C2D079-264D-4F0D-89D3-73E204CB4FB0}" presName="sibTrans" presStyleCnt="0"/>
      <dgm:spPr/>
    </dgm:pt>
    <dgm:pt modelId="{0CABEAE1-48C9-453F-A4FD-0A0D10433919}" type="pres">
      <dgm:prSet presAssocID="{7C2F0A5A-2616-4B4C-B58B-1355FD212533}" presName="compNode" presStyleCnt="0"/>
      <dgm:spPr/>
    </dgm:pt>
    <dgm:pt modelId="{62A19BED-46F4-49A5-8A90-7570E24A6813}" type="pres">
      <dgm:prSet presAssocID="{7C2F0A5A-2616-4B4C-B58B-1355FD212533}" presName="iconBgRect" presStyleLbl="bgShp" presStyleIdx="2" presStyleCnt="6"/>
      <dgm:spPr>
        <a:prstGeom prst="round2DiagRect">
          <a:avLst>
            <a:gd name="adj1" fmla="val 29727"/>
            <a:gd name="adj2" fmla="val 0"/>
          </a:avLst>
        </a:prstGeom>
      </dgm:spPr>
    </dgm:pt>
    <dgm:pt modelId="{E5A61728-FDC6-431E-B7B5-677A7C5AE244}" type="pres">
      <dgm:prSet presAssocID="{7C2F0A5A-2616-4B4C-B58B-1355FD212533}"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8A50851-4308-44B9-962A-B3088ED29FDB}" type="pres">
      <dgm:prSet presAssocID="{7C2F0A5A-2616-4B4C-B58B-1355FD212533}" presName="spaceRect" presStyleCnt="0"/>
      <dgm:spPr/>
    </dgm:pt>
    <dgm:pt modelId="{C4C818C3-1398-4F93-86C8-0C3CF09869DC}" type="pres">
      <dgm:prSet presAssocID="{7C2F0A5A-2616-4B4C-B58B-1355FD212533}" presName="textRect" presStyleLbl="revTx" presStyleIdx="2" presStyleCnt="6">
        <dgm:presLayoutVars>
          <dgm:chMax val="1"/>
          <dgm:chPref val="1"/>
        </dgm:presLayoutVars>
      </dgm:prSet>
      <dgm:spPr/>
    </dgm:pt>
    <dgm:pt modelId="{98966D18-55E7-4332-B397-E4B588AFA3E0}" type="pres">
      <dgm:prSet presAssocID="{540B6089-6115-42F1-9CF7-A7B860E4E4BF}" presName="sibTrans" presStyleCnt="0"/>
      <dgm:spPr/>
    </dgm:pt>
    <dgm:pt modelId="{14B41A02-1733-4EA9-A21B-6EADCE255CBF}" type="pres">
      <dgm:prSet presAssocID="{1FF7BC51-2B9E-49E4-A657-00C8A69EEF1E}" presName="compNode" presStyleCnt="0"/>
      <dgm:spPr/>
    </dgm:pt>
    <dgm:pt modelId="{3AEC0B3B-16A9-47A4-931C-4953443529B0}" type="pres">
      <dgm:prSet presAssocID="{1FF7BC51-2B9E-49E4-A657-00C8A69EEF1E}" presName="iconBgRect" presStyleLbl="bgShp" presStyleIdx="3" presStyleCnt="6"/>
      <dgm:spPr>
        <a:prstGeom prst="round2DiagRect">
          <a:avLst>
            <a:gd name="adj1" fmla="val 29727"/>
            <a:gd name="adj2" fmla="val 0"/>
          </a:avLst>
        </a:prstGeom>
      </dgm:spPr>
    </dgm:pt>
    <dgm:pt modelId="{40A80255-DA63-48A3-8B63-FF859FE4399F}" type="pres">
      <dgm:prSet presAssocID="{1FF7BC51-2B9E-49E4-A657-00C8A69EEF1E}"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heatre"/>
        </a:ext>
      </dgm:extLst>
    </dgm:pt>
    <dgm:pt modelId="{350CB15A-8C54-418A-9D81-7A96C2990A02}" type="pres">
      <dgm:prSet presAssocID="{1FF7BC51-2B9E-49E4-A657-00C8A69EEF1E}" presName="spaceRect" presStyleCnt="0"/>
      <dgm:spPr/>
    </dgm:pt>
    <dgm:pt modelId="{06B02B73-CB36-4F14-ABF1-1A0A325853A6}" type="pres">
      <dgm:prSet presAssocID="{1FF7BC51-2B9E-49E4-A657-00C8A69EEF1E}" presName="textRect" presStyleLbl="revTx" presStyleIdx="3" presStyleCnt="6">
        <dgm:presLayoutVars>
          <dgm:chMax val="1"/>
          <dgm:chPref val="1"/>
        </dgm:presLayoutVars>
      </dgm:prSet>
      <dgm:spPr/>
    </dgm:pt>
    <dgm:pt modelId="{715927D4-8E7B-42EF-B4A0-BDECDAED402B}" type="pres">
      <dgm:prSet presAssocID="{FC27E09F-FFC4-4EB3-B0C8-FF0DC5C4ED70}" presName="sibTrans" presStyleCnt="0"/>
      <dgm:spPr/>
    </dgm:pt>
    <dgm:pt modelId="{09CCF866-F44E-4BFE-9DE6-F02551FE3C1F}" type="pres">
      <dgm:prSet presAssocID="{B24E4BE2-495D-4E16-8930-35922C873511}" presName="compNode" presStyleCnt="0"/>
      <dgm:spPr/>
    </dgm:pt>
    <dgm:pt modelId="{9067B6DA-7F7A-4145-BE32-FD17069B21C1}" type="pres">
      <dgm:prSet presAssocID="{B24E4BE2-495D-4E16-8930-35922C873511}" presName="iconBgRect" presStyleLbl="bgShp" presStyleIdx="4" presStyleCnt="6"/>
      <dgm:spPr>
        <a:prstGeom prst="round2DiagRect">
          <a:avLst>
            <a:gd name="adj1" fmla="val 29727"/>
            <a:gd name="adj2" fmla="val 0"/>
          </a:avLst>
        </a:prstGeom>
      </dgm:spPr>
    </dgm:pt>
    <dgm:pt modelId="{260D6F3F-0B9D-4F19-9996-F49A16278852}" type="pres">
      <dgm:prSet presAssocID="{B24E4BE2-495D-4E16-8930-35922C873511}"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50A1CEFB-E49F-4057-A370-20FA4297834B}" type="pres">
      <dgm:prSet presAssocID="{B24E4BE2-495D-4E16-8930-35922C873511}" presName="spaceRect" presStyleCnt="0"/>
      <dgm:spPr/>
    </dgm:pt>
    <dgm:pt modelId="{26AE1E7E-33B5-4926-9865-01F3F9934001}" type="pres">
      <dgm:prSet presAssocID="{B24E4BE2-495D-4E16-8930-35922C873511}" presName="textRect" presStyleLbl="revTx" presStyleIdx="4" presStyleCnt="6">
        <dgm:presLayoutVars>
          <dgm:chMax val="1"/>
          <dgm:chPref val="1"/>
        </dgm:presLayoutVars>
      </dgm:prSet>
      <dgm:spPr/>
    </dgm:pt>
    <dgm:pt modelId="{A391F8DC-CD39-4206-8F40-C8C85808A29F}" type="pres">
      <dgm:prSet presAssocID="{77492AFB-6096-4406-A9E4-F511BD6733F0}" presName="sibTrans" presStyleCnt="0"/>
      <dgm:spPr/>
    </dgm:pt>
    <dgm:pt modelId="{DA2F32BB-50F8-4574-89AF-9B4FB5EDF7A7}" type="pres">
      <dgm:prSet presAssocID="{65B6A017-43FC-43C1-8C9A-2F03C0CEB081}" presName="compNode" presStyleCnt="0"/>
      <dgm:spPr/>
    </dgm:pt>
    <dgm:pt modelId="{DF967BF5-FA50-42E4-85EC-DC4C5B54DC4C}" type="pres">
      <dgm:prSet presAssocID="{65B6A017-43FC-43C1-8C9A-2F03C0CEB081}" presName="iconBgRect" presStyleLbl="bgShp" presStyleIdx="5" presStyleCnt="6"/>
      <dgm:spPr>
        <a:prstGeom prst="round2DiagRect">
          <a:avLst>
            <a:gd name="adj1" fmla="val 29727"/>
            <a:gd name="adj2" fmla="val 0"/>
          </a:avLst>
        </a:prstGeom>
      </dgm:spPr>
    </dgm:pt>
    <dgm:pt modelId="{A7F83732-A807-452F-9029-C1EFAFF74920}" type="pres">
      <dgm:prSet presAssocID="{65B6A017-43FC-43C1-8C9A-2F03C0CEB081}"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aw blade"/>
        </a:ext>
      </dgm:extLst>
    </dgm:pt>
    <dgm:pt modelId="{5656298B-FC16-4F2F-B03A-A122C680F932}" type="pres">
      <dgm:prSet presAssocID="{65B6A017-43FC-43C1-8C9A-2F03C0CEB081}" presName="spaceRect" presStyleCnt="0"/>
      <dgm:spPr/>
    </dgm:pt>
    <dgm:pt modelId="{23741BB6-B71F-44E6-99B0-F2A29C2B4D17}" type="pres">
      <dgm:prSet presAssocID="{65B6A017-43FC-43C1-8C9A-2F03C0CEB081}" presName="textRect" presStyleLbl="revTx" presStyleIdx="5" presStyleCnt="6">
        <dgm:presLayoutVars>
          <dgm:chMax val="1"/>
          <dgm:chPref val="1"/>
        </dgm:presLayoutVars>
      </dgm:prSet>
      <dgm:spPr/>
    </dgm:pt>
  </dgm:ptLst>
  <dgm:cxnLst>
    <dgm:cxn modelId="{667FA60C-6A83-46D4-876E-D71DDF25F9DD}" srcId="{641AA1F2-A948-47ED-85BD-07CDE75A5BC2}" destId="{7C2F0A5A-2616-4B4C-B58B-1355FD212533}" srcOrd="2" destOrd="0" parTransId="{69B96DBE-092E-45F3-BE3E-1542A843B36D}" sibTransId="{540B6089-6115-42F1-9CF7-A7B860E4E4BF}"/>
    <dgm:cxn modelId="{A15DB135-83FC-4371-A2C2-355FAB9D1880}" type="presOf" srcId="{7C2F0A5A-2616-4B4C-B58B-1355FD212533}" destId="{C4C818C3-1398-4F93-86C8-0C3CF09869DC}" srcOrd="0" destOrd="0" presId="urn:microsoft.com/office/officeart/2018/5/layout/IconLeafLabelList"/>
    <dgm:cxn modelId="{00D7B13C-2045-4395-B0A1-F9387965FEA7}" srcId="{641AA1F2-A948-47ED-85BD-07CDE75A5BC2}" destId="{B4B4639F-D12B-4D86-8E08-0056EA6ECAC2}" srcOrd="0" destOrd="0" parTransId="{92B92404-4A34-4B18-8F88-D3CBFC856020}" sibTransId="{F15DA509-AAC4-4EDC-A643-47F6D44D8CB9}"/>
    <dgm:cxn modelId="{34E32D43-228C-4A71-BBAD-255897B133E2}" type="presOf" srcId="{641AA1F2-A948-47ED-85BD-07CDE75A5BC2}" destId="{0903BA9E-5973-4769-A9BE-AA41CD4DDB0F}" srcOrd="0" destOrd="0" presId="urn:microsoft.com/office/officeart/2018/5/layout/IconLeafLabelList"/>
    <dgm:cxn modelId="{83EEAC46-325B-4202-961F-9036F1382596}" type="presOf" srcId="{B4B4639F-D12B-4D86-8E08-0056EA6ECAC2}" destId="{891A9DDE-FB1E-43E8-BA59-67CF0F986768}" srcOrd="0" destOrd="0" presId="urn:microsoft.com/office/officeart/2018/5/layout/IconLeafLabelList"/>
    <dgm:cxn modelId="{2117D14A-FE4C-4FEC-A883-674FA4282EFC}" srcId="{641AA1F2-A948-47ED-85BD-07CDE75A5BC2}" destId="{65B6A017-43FC-43C1-8C9A-2F03C0CEB081}" srcOrd="5" destOrd="0" parTransId="{5D0EE774-E85F-43B6-990A-504252DE3566}" sibTransId="{F227564C-1D53-4197-8F40-BD8ABCD49DC2}"/>
    <dgm:cxn modelId="{E0702B85-E7A6-4F20-9CA4-6B58CEDBC0F4}" type="presOf" srcId="{B24E4BE2-495D-4E16-8930-35922C873511}" destId="{26AE1E7E-33B5-4926-9865-01F3F9934001}" srcOrd="0" destOrd="0" presId="urn:microsoft.com/office/officeart/2018/5/layout/IconLeafLabelList"/>
    <dgm:cxn modelId="{06F69A8C-06EF-40FF-AE6A-9CBA39027603}" type="presOf" srcId="{1FF7BC51-2B9E-49E4-A657-00C8A69EEF1E}" destId="{06B02B73-CB36-4F14-ABF1-1A0A325853A6}" srcOrd="0" destOrd="0" presId="urn:microsoft.com/office/officeart/2018/5/layout/IconLeafLabelList"/>
    <dgm:cxn modelId="{C973CBA4-EB67-4155-8929-9E929A14E7F6}" srcId="{641AA1F2-A948-47ED-85BD-07CDE75A5BC2}" destId="{B24E4BE2-495D-4E16-8930-35922C873511}" srcOrd="4" destOrd="0" parTransId="{9E69A5AB-D508-4EB7-A9C8-1F0A1E523A9A}" sibTransId="{77492AFB-6096-4406-A9E4-F511BD6733F0}"/>
    <dgm:cxn modelId="{D69D2CAD-A751-4E54-9B1F-5F92EF8B70C3}" type="presOf" srcId="{65B6A017-43FC-43C1-8C9A-2F03C0CEB081}" destId="{23741BB6-B71F-44E6-99B0-F2A29C2B4D17}" srcOrd="0" destOrd="0" presId="urn:microsoft.com/office/officeart/2018/5/layout/IconLeafLabelList"/>
    <dgm:cxn modelId="{85892FCD-0A2C-47EC-B8F1-92679B8AC398}" srcId="{641AA1F2-A948-47ED-85BD-07CDE75A5BC2}" destId="{FAEEEE09-08F1-4831-A71C-1BE8503F1470}" srcOrd="1" destOrd="0" parTransId="{075F072C-2936-41AF-9D86-C60D16E5ECCF}" sibTransId="{E1C2D079-264D-4F0D-89D3-73E204CB4FB0}"/>
    <dgm:cxn modelId="{4AD9BFF5-036E-49A5-BADF-B80ADC42D9D0}" srcId="{641AA1F2-A948-47ED-85BD-07CDE75A5BC2}" destId="{1FF7BC51-2B9E-49E4-A657-00C8A69EEF1E}" srcOrd="3" destOrd="0" parTransId="{AD41720F-BDD8-4675-87E9-E9FE609685F8}" sibTransId="{FC27E09F-FFC4-4EB3-B0C8-FF0DC5C4ED70}"/>
    <dgm:cxn modelId="{2A1E08FC-E6C4-46AF-9069-0FFB801337C4}" type="presOf" srcId="{FAEEEE09-08F1-4831-A71C-1BE8503F1470}" destId="{7F9D187D-1C60-4ACB-B27E-A49AC96C559E}" srcOrd="0" destOrd="0" presId="urn:microsoft.com/office/officeart/2018/5/layout/IconLeafLabelList"/>
    <dgm:cxn modelId="{BF9EB37C-B097-4411-8236-B4A966C02B8E}" type="presParOf" srcId="{0903BA9E-5973-4769-A9BE-AA41CD4DDB0F}" destId="{9BDDCEBE-B8F2-42CC-AA6E-14826584F084}" srcOrd="0" destOrd="0" presId="urn:microsoft.com/office/officeart/2018/5/layout/IconLeafLabelList"/>
    <dgm:cxn modelId="{A185FDC6-BBC8-410D-ABAC-8AF93B068085}" type="presParOf" srcId="{9BDDCEBE-B8F2-42CC-AA6E-14826584F084}" destId="{6F58F7FF-F852-4449-A4E6-2343B6106FFD}" srcOrd="0" destOrd="0" presId="urn:microsoft.com/office/officeart/2018/5/layout/IconLeafLabelList"/>
    <dgm:cxn modelId="{2AF738D1-3F8F-42C2-BCAE-0FE300910DB4}" type="presParOf" srcId="{9BDDCEBE-B8F2-42CC-AA6E-14826584F084}" destId="{1DB25E44-D6DE-42D8-82AE-4DC78EF8E4E9}" srcOrd="1" destOrd="0" presId="urn:microsoft.com/office/officeart/2018/5/layout/IconLeafLabelList"/>
    <dgm:cxn modelId="{E7CAA501-3607-4F48-9888-2D3AF2F67BC9}" type="presParOf" srcId="{9BDDCEBE-B8F2-42CC-AA6E-14826584F084}" destId="{EE0A2D63-6809-4AAC-A749-0957059E4033}" srcOrd="2" destOrd="0" presId="urn:microsoft.com/office/officeart/2018/5/layout/IconLeafLabelList"/>
    <dgm:cxn modelId="{3FAD4E2E-FD9B-47B3-BA79-6642CECF1E42}" type="presParOf" srcId="{9BDDCEBE-B8F2-42CC-AA6E-14826584F084}" destId="{891A9DDE-FB1E-43E8-BA59-67CF0F986768}" srcOrd="3" destOrd="0" presId="urn:microsoft.com/office/officeart/2018/5/layout/IconLeafLabelList"/>
    <dgm:cxn modelId="{ED2D638C-6799-41AD-808F-F8EBE69E9662}" type="presParOf" srcId="{0903BA9E-5973-4769-A9BE-AA41CD4DDB0F}" destId="{665CA975-00F1-4422-B9C9-66015AC1B800}" srcOrd="1" destOrd="0" presId="urn:microsoft.com/office/officeart/2018/5/layout/IconLeafLabelList"/>
    <dgm:cxn modelId="{E796F23D-23DD-4BE3-A934-BDB24E327D05}" type="presParOf" srcId="{0903BA9E-5973-4769-A9BE-AA41CD4DDB0F}" destId="{29356318-D770-42DD-A80F-8A14B14A7BB2}" srcOrd="2" destOrd="0" presId="urn:microsoft.com/office/officeart/2018/5/layout/IconLeafLabelList"/>
    <dgm:cxn modelId="{3271F297-CE80-4516-966E-23C24D3415CA}" type="presParOf" srcId="{29356318-D770-42DD-A80F-8A14B14A7BB2}" destId="{4D1E2233-C979-4AE3-A08B-E0BE24B8762E}" srcOrd="0" destOrd="0" presId="urn:microsoft.com/office/officeart/2018/5/layout/IconLeafLabelList"/>
    <dgm:cxn modelId="{A860F006-EBA7-4EA2-96DD-567890B523FE}" type="presParOf" srcId="{29356318-D770-42DD-A80F-8A14B14A7BB2}" destId="{77093571-4C9E-4522-9341-0E3E23D5AEEC}" srcOrd="1" destOrd="0" presId="urn:microsoft.com/office/officeart/2018/5/layout/IconLeafLabelList"/>
    <dgm:cxn modelId="{5D43475B-0E12-4262-B6BE-FDEA7C7593D3}" type="presParOf" srcId="{29356318-D770-42DD-A80F-8A14B14A7BB2}" destId="{05A13050-CD16-4868-8984-8002D5EF6F63}" srcOrd="2" destOrd="0" presId="urn:microsoft.com/office/officeart/2018/5/layout/IconLeafLabelList"/>
    <dgm:cxn modelId="{D9CFB27B-2024-4CD4-93AD-8E88E4E9F39D}" type="presParOf" srcId="{29356318-D770-42DD-A80F-8A14B14A7BB2}" destId="{7F9D187D-1C60-4ACB-B27E-A49AC96C559E}" srcOrd="3" destOrd="0" presId="urn:microsoft.com/office/officeart/2018/5/layout/IconLeafLabelList"/>
    <dgm:cxn modelId="{5E6C188B-6CFD-4134-93BD-38242EA5D37B}" type="presParOf" srcId="{0903BA9E-5973-4769-A9BE-AA41CD4DDB0F}" destId="{2ACC3077-C375-4418-8007-40D7EE8E7B10}" srcOrd="3" destOrd="0" presId="urn:microsoft.com/office/officeart/2018/5/layout/IconLeafLabelList"/>
    <dgm:cxn modelId="{FD831541-5A1C-457F-8634-682F5AFC92F1}" type="presParOf" srcId="{0903BA9E-5973-4769-A9BE-AA41CD4DDB0F}" destId="{0CABEAE1-48C9-453F-A4FD-0A0D10433919}" srcOrd="4" destOrd="0" presId="urn:microsoft.com/office/officeart/2018/5/layout/IconLeafLabelList"/>
    <dgm:cxn modelId="{644146D0-E53F-448B-87EE-2AF47AED5F8F}" type="presParOf" srcId="{0CABEAE1-48C9-453F-A4FD-0A0D10433919}" destId="{62A19BED-46F4-49A5-8A90-7570E24A6813}" srcOrd="0" destOrd="0" presId="urn:microsoft.com/office/officeart/2018/5/layout/IconLeafLabelList"/>
    <dgm:cxn modelId="{6986D4CA-D63D-4840-A9D1-A0A8BEDF8825}" type="presParOf" srcId="{0CABEAE1-48C9-453F-A4FD-0A0D10433919}" destId="{E5A61728-FDC6-431E-B7B5-677A7C5AE244}" srcOrd="1" destOrd="0" presId="urn:microsoft.com/office/officeart/2018/5/layout/IconLeafLabelList"/>
    <dgm:cxn modelId="{47C3760E-1C26-48A0-BB6F-99771C62A7FD}" type="presParOf" srcId="{0CABEAE1-48C9-453F-A4FD-0A0D10433919}" destId="{98A50851-4308-44B9-962A-B3088ED29FDB}" srcOrd="2" destOrd="0" presId="urn:microsoft.com/office/officeart/2018/5/layout/IconLeafLabelList"/>
    <dgm:cxn modelId="{49242D75-5942-44D1-98F2-7DDDBA60839B}" type="presParOf" srcId="{0CABEAE1-48C9-453F-A4FD-0A0D10433919}" destId="{C4C818C3-1398-4F93-86C8-0C3CF09869DC}" srcOrd="3" destOrd="0" presId="urn:microsoft.com/office/officeart/2018/5/layout/IconLeafLabelList"/>
    <dgm:cxn modelId="{D3D40F9C-A770-408D-8138-C625C720FA39}" type="presParOf" srcId="{0903BA9E-5973-4769-A9BE-AA41CD4DDB0F}" destId="{98966D18-55E7-4332-B397-E4B588AFA3E0}" srcOrd="5" destOrd="0" presId="urn:microsoft.com/office/officeart/2018/5/layout/IconLeafLabelList"/>
    <dgm:cxn modelId="{1DDAAAA6-16A8-4427-8E19-8935B60132CB}" type="presParOf" srcId="{0903BA9E-5973-4769-A9BE-AA41CD4DDB0F}" destId="{14B41A02-1733-4EA9-A21B-6EADCE255CBF}" srcOrd="6" destOrd="0" presId="urn:microsoft.com/office/officeart/2018/5/layout/IconLeafLabelList"/>
    <dgm:cxn modelId="{87DACA11-DD70-41D5-BA70-3AA73F87B6E3}" type="presParOf" srcId="{14B41A02-1733-4EA9-A21B-6EADCE255CBF}" destId="{3AEC0B3B-16A9-47A4-931C-4953443529B0}" srcOrd="0" destOrd="0" presId="urn:microsoft.com/office/officeart/2018/5/layout/IconLeafLabelList"/>
    <dgm:cxn modelId="{3F20F05C-2F13-4F30-A9E4-C62D5705051C}" type="presParOf" srcId="{14B41A02-1733-4EA9-A21B-6EADCE255CBF}" destId="{40A80255-DA63-48A3-8B63-FF859FE4399F}" srcOrd="1" destOrd="0" presId="urn:microsoft.com/office/officeart/2018/5/layout/IconLeafLabelList"/>
    <dgm:cxn modelId="{F658A24D-17F9-4904-B143-D07A7E03108E}" type="presParOf" srcId="{14B41A02-1733-4EA9-A21B-6EADCE255CBF}" destId="{350CB15A-8C54-418A-9D81-7A96C2990A02}" srcOrd="2" destOrd="0" presId="urn:microsoft.com/office/officeart/2018/5/layout/IconLeafLabelList"/>
    <dgm:cxn modelId="{5240E153-5414-470A-A663-6E55C30C9807}" type="presParOf" srcId="{14B41A02-1733-4EA9-A21B-6EADCE255CBF}" destId="{06B02B73-CB36-4F14-ABF1-1A0A325853A6}" srcOrd="3" destOrd="0" presId="urn:microsoft.com/office/officeart/2018/5/layout/IconLeafLabelList"/>
    <dgm:cxn modelId="{AC2D576D-C55B-4B46-B9AC-C908912844A8}" type="presParOf" srcId="{0903BA9E-5973-4769-A9BE-AA41CD4DDB0F}" destId="{715927D4-8E7B-42EF-B4A0-BDECDAED402B}" srcOrd="7" destOrd="0" presId="urn:microsoft.com/office/officeart/2018/5/layout/IconLeafLabelList"/>
    <dgm:cxn modelId="{7AE85A69-36D0-4F85-934A-C38A7416D4C6}" type="presParOf" srcId="{0903BA9E-5973-4769-A9BE-AA41CD4DDB0F}" destId="{09CCF866-F44E-4BFE-9DE6-F02551FE3C1F}" srcOrd="8" destOrd="0" presId="urn:microsoft.com/office/officeart/2018/5/layout/IconLeafLabelList"/>
    <dgm:cxn modelId="{AA3F2170-2D9E-479D-91E6-F4B269D37D51}" type="presParOf" srcId="{09CCF866-F44E-4BFE-9DE6-F02551FE3C1F}" destId="{9067B6DA-7F7A-4145-BE32-FD17069B21C1}" srcOrd="0" destOrd="0" presId="urn:microsoft.com/office/officeart/2018/5/layout/IconLeafLabelList"/>
    <dgm:cxn modelId="{4927613C-9429-408D-A008-57677D63756B}" type="presParOf" srcId="{09CCF866-F44E-4BFE-9DE6-F02551FE3C1F}" destId="{260D6F3F-0B9D-4F19-9996-F49A16278852}" srcOrd="1" destOrd="0" presId="urn:microsoft.com/office/officeart/2018/5/layout/IconLeafLabelList"/>
    <dgm:cxn modelId="{1B1FC442-E89A-4727-AE4D-B163D0F7464A}" type="presParOf" srcId="{09CCF866-F44E-4BFE-9DE6-F02551FE3C1F}" destId="{50A1CEFB-E49F-4057-A370-20FA4297834B}" srcOrd="2" destOrd="0" presId="urn:microsoft.com/office/officeart/2018/5/layout/IconLeafLabelList"/>
    <dgm:cxn modelId="{424281CE-7800-4E29-A9D4-CC9124E8A752}" type="presParOf" srcId="{09CCF866-F44E-4BFE-9DE6-F02551FE3C1F}" destId="{26AE1E7E-33B5-4926-9865-01F3F9934001}" srcOrd="3" destOrd="0" presId="urn:microsoft.com/office/officeart/2018/5/layout/IconLeafLabelList"/>
    <dgm:cxn modelId="{4D1C1B39-17C7-4B6D-977B-F8857EDFAA51}" type="presParOf" srcId="{0903BA9E-5973-4769-A9BE-AA41CD4DDB0F}" destId="{A391F8DC-CD39-4206-8F40-C8C85808A29F}" srcOrd="9" destOrd="0" presId="urn:microsoft.com/office/officeart/2018/5/layout/IconLeafLabelList"/>
    <dgm:cxn modelId="{3BAF8E1F-6C6C-4B23-978A-F8D5B2341BB6}" type="presParOf" srcId="{0903BA9E-5973-4769-A9BE-AA41CD4DDB0F}" destId="{DA2F32BB-50F8-4574-89AF-9B4FB5EDF7A7}" srcOrd="10" destOrd="0" presId="urn:microsoft.com/office/officeart/2018/5/layout/IconLeafLabelList"/>
    <dgm:cxn modelId="{FF58265C-B82B-4FA1-90CA-1DA7340F329B}" type="presParOf" srcId="{DA2F32BB-50F8-4574-89AF-9B4FB5EDF7A7}" destId="{DF967BF5-FA50-42E4-85EC-DC4C5B54DC4C}" srcOrd="0" destOrd="0" presId="urn:microsoft.com/office/officeart/2018/5/layout/IconLeafLabelList"/>
    <dgm:cxn modelId="{0526BAA9-5026-44CB-AC26-6D5CED4E8B49}" type="presParOf" srcId="{DA2F32BB-50F8-4574-89AF-9B4FB5EDF7A7}" destId="{A7F83732-A807-452F-9029-C1EFAFF74920}" srcOrd="1" destOrd="0" presId="urn:microsoft.com/office/officeart/2018/5/layout/IconLeafLabelList"/>
    <dgm:cxn modelId="{759FBD17-7E04-45EE-9F19-8C40523B87B0}" type="presParOf" srcId="{DA2F32BB-50F8-4574-89AF-9B4FB5EDF7A7}" destId="{5656298B-FC16-4F2F-B03A-A122C680F932}" srcOrd="2" destOrd="0" presId="urn:microsoft.com/office/officeart/2018/5/layout/IconLeafLabelList"/>
    <dgm:cxn modelId="{349A43A3-0CF7-4A67-8862-8DB81DDF857E}" type="presParOf" srcId="{DA2F32BB-50F8-4574-89AF-9B4FB5EDF7A7}" destId="{23741BB6-B71F-44E6-99B0-F2A29C2B4D1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8F7FF-F852-4449-A4E6-2343B6106FFD}">
      <dsp:nvSpPr>
        <dsp:cNvPr id="0" name=""/>
        <dsp:cNvSpPr/>
      </dsp:nvSpPr>
      <dsp:spPr>
        <a:xfrm>
          <a:off x="2149167" y="855486"/>
          <a:ext cx="969328" cy="96932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25E44-D6DE-42D8-82AE-4DC78EF8E4E9}">
      <dsp:nvSpPr>
        <dsp:cNvPr id="0" name=""/>
        <dsp:cNvSpPr/>
      </dsp:nvSpPr>
      <dsp:spPr>
        <a:xfrm>
          <a:off x="517424" y="1077952"/>
          <a:ext cx="556171" cy="556171"/>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1A9DDE-FB1E-43E8-BA59-67CF0F986768}">
      <dsp:nvSpPr>
        <dsp:cNvPr id="0" name=""/>
        <dsp:cNvSpPr/>
      </dsp:nvSpPr>
      <dsp:spPr>
        <a:xfrm>
          <a:off x="1829767" y="2000942"/>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i="0" kern="1200" dirty="0">
              <a:solidFill>
                <a:srgbClr val="ED7D31"/>
              </a:solidFill>
              <a:latin typeface="Gotham Bold"/>
            </a:rPr>
            <a:t>Master Plan Identifies Regional Needs</a:t>
          </a:r>
          <a:endParaRPr lang="en-US" sz="1600" b="1" kern="1200" dirty="0">
            <a:solidFill>
              <a:srgbClr val="ED7D31"/>
            </a:solidFill>
            <a:latin typeface="Gotham Bold"/>
          </a:endParaRPr>
        </a:p>
      </dsp:txBody>
      <dsp:txXfrm>
        <a:off x="1829767" y="2000942"/>
        <a:ext cx="1589062" cy="675351"/>
      </dsp:txXfrm>
    </dsp:sp>
    <dsp:sp modelId="{4D1E2233-C979-4AE3-A08B-E0BE24B8762E}">
      <dsp:nvSpPr>
        <dsp:cNvPr id="0" name=""/>
        <dsp:cNvSpPr/>
      </dsp:nvSpPr>
      <dsp:spPr>
        <a:xfrm>
          <a:off x="2235146" y="893581"/>
          <a:ext cx="969328" cy="969328"/>
        </a:xfrm>
        <a:prstGeom prst="round2DiagRect">
          <a:avLst>
            <a:gd name="adj1" fmla="val 29727"/>
            <a:gd name="adj2" fmla="val 0"/>
          </a:avLst>
        </a:prstGeom>
        <a:noFill/>
        <a:ln>
          <a:noFill/>
        </a:ln>
        <a:effectLst/>
      </dsp:spPr>
      <dsp:style>
        <a:lnRef idx="0">
          <a:scrgbClr r="0" g="0" b="0"/>
        </a:lnRef>
        <a:fillRef idx="1">
          <a:scrgbClr r="0" g="0" b="0"/>
        </a:fillRef>
        <a:effectRef idx="0">
          <a:scrgbClr r="0" g="0" b="0"/>
        </a:effectRef>
        <a:fontRef idx="minor"/>
      </dsp:style>
    </dsp:sp>
    <dsp:sp modelId="{77093571-4C9E-4522-9341-0E3E23D5AEEC}">
      <dsp:nvSpPr>
        <dsp:cNvPr id="0" name=""/>
        <dsp:cNvSpPr/>
      </dsp:nvSpPr>
      <dsp:spPr>
        <a:xfrm rot="10800000" flipH="1" flipV="1">
          <a:off x="2425632" y="1203394"/>
          <a:ext cx="474053" cy="3052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t="-28000" b="-2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9D187D-1C60-4ACB-B27E-A49AC96C559E}">
      <dsp:nvSpPr>
        <dsp:cNvPr id="0" name=""/>
        <dsp:cNvSpPr/>
      </dsp:nvSpPr>
      <dsp:spPr>
        <a:xfrm>
          <a:off x="97562" y="2061892"/>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i="0" kern="1200" dirty="0">
              <a:solidFill>
                <a:schemeClr val="bg1"/>
              </a:solidFill>
              <a:latin typeface="Gotham Bold"/>
            </a:rPr>
            <a:t>Master Plan Identifies Regional Needs</a:t>
          </a:r>
          <a:endParaRPr lang="en-US" sz="1600" b="1" kern="1200" dirty="0">
            <a:solidFill>
              <a:schemeClr val="bg1"/>
            </a:solidFill>
            <a:latin typeface="Gotham Bold"/>
          </a:endParaRPr>
        </a:p>
      </dsp:txBody>
      <dsp:txXfrm>
        <a:off x="97562" y="2061892"/>
        <a:ext cx="1589062" cy="675351"/>
      </dsp:txXfrm>
    </dsp:sp>
    <dsp:sp modelId="{62A19BED-46F4-49A5-8A90-7570E24A6813}">
      <dsp:nvSpPr>
        <dsp:cNvPr id="0" name=""/>
        <dsp:cNvSpPr/>
      </dsp:nvSpPr>
      <dsp:spPr>
        <a:xfrm>
          <a:off x="4045143" y="871374"/>
          <a:ext cx="969328" cy="96932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61728-FDC6-431E-B7B5-677A7C5AE244}">
      <dsp:nvSpPr>
        <dsp:cNvPr id="0" name=""/>
        <dsp:cNvSpPr/>
      </dsp:nvSpPr>
      <dsp:spPr>
        <a:xfrm>
          <a:off x="4251721" y="1077952"/>
          <a:ext cx="556171" cy="5561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C818C3-1398-4F93-86C8-0C3CF09869DC}">
      <dsp:nvSpPr>
        <dsp:cNvPr id="0" name=""/>
        <dsp:cNvSpPr/>
      </dsp:nvSpPr>
      <dsp:spPr>
        <a:xfrm>
          <a:off x="3735276" y="2142624"/>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i="0" kern="1200" dirty="0">
              <a:solidFill>
                <a:srgbClr val="FFC000"/>
              </a:solidFill>
              <a:latin typeface="Gotham Bold"/>
            </a:rPr>
            <a:t>Concept Study</a:t>
          </a:r>
          <a:endParaRPr lang="en-US" sz="1600" b="1" kern="1200" dirty="0">
            <a:solidFill>
              <a:srgbClr val="FFC000"/>
            </a:solidFill>
            <a:latin typeface="Gotham Bold"/>
          </a:endParaRPr>
        </a:p>
      </dsp:txBody>
      <dsp:txXfrm>
        <a:off x="3735276" y="2142624"/>
        <a:ext cx="1589062" cy="675351"/>
      </dsp:txXfrm>
    </dsp:sp>
    <dsp:sp modelId="{3AEC0B3B-16A9-47A4-931C-4953443529B0}">
      <dsp:nvSpPr>
        <dsp:cNvPr id="0" name=""/>
        <dsp:cNvSpPr/>
      </dsp:nvSpPr>
      <dsp:spPr>
        <a:xfrm>
          <a:off x="5912291" y="871374"/>
          <a:ext cx="969328" cy="96932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A80255-DA63-48A3-8B63-FF859FE4399F}">
      <dsp:nvSpPr>
        <dsp:cNvPr id="0" name=""/>
        <dsp:cNvSpPr/>
      </dsp:nvSpPr>
      <dsp:spPr>
        <a:xfrm>
          <a:off x="6118869" y="1077952"/>
          <a:ext cx="556171" cy="5561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B02B73-CB36-4F14-ABF1-1A0A325853A6}">
      <dsp:nvSpPr>
        <dsp:cNvPr id="0" name=""/>
        <dsp:cNvSpPr/>
      </dsp:nvSpPr>
      <dsp:spPr>
        <a:xfrm>
          <a:off x="5602424" y="2142624"/>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i="0" kern="1200" dirty="0">
              <a:solidFill>
                <a:srgbClr val="5B9BD5"/>
              </a:solidFill>
              <a:latin typeface="Gotham Bold"/>
            </a:rPr>
            <a:t>PD&amp;E Study</a:t>
          </a:r>
          <a:endParaRPr lang="en-US" sz="1600" b="1" kern="1200" dirty="0">
            <a:solidFill>
              <a:srgbClr val="5B9BD5"/>
            </a:solidFill>
            <a:latin typeface="Gotham Bold"/>
          </a:endParaRPr>
        </a:p>
      </dsp:txBody>
      <dsp:txXfrm>
        <a:off x="5602424" y="2142624"/>
        <a:ext cx="1589062" cy="675351"/>
      </dsp:txXfrm>
    </dsp:sp>
    <dsp:sp modelId="{9067B6DA-7F7A-4145-BE32-FD17069B21C1}">
      <dsp:nvSpPr>
        <dsp:cNvPr id="0" name=""/>
        <dsp:cNvSpPr/>
      </dsp:nvSpPr>
      <dsp:spPr>
        <a:xfrm>
          <a:off x="7779440" y="871374"/>
          <a:ext cx="969328" cy="96932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D6F3F-0B9D-4F19-9996-F49A16278852}">
      <dsp:nvSpPr>
        <dsp:cNvPr id="0" name=""/>
        <dsp:cNvSpPr/>
      </dsp:nvSpPr>
      <dsp:spPr>
        <a:xfrm>
          <a:off x="7986018" y="1077952"/>
          <a:ext cx="556171" cy="5561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E1E7E-33B5-4926-9865-01F3F9934001}">
      <dsp:nvSpPr>
        <dsp:cNvPr id="0" name=""/>
        <dsp:cNvSpPr/>
      </dsp:nvSpPr>
      <dsp:spPr>
        <a:xfrm>
          <a:off x="7469572" y="2142624"/>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rgbClr val="70AD47"/>
              </a:solidFill>
              <a:latin typeface="Gotham Bold"/>
            </a:rPr>
            <a:t>Design</a:t>
          </a:r>
        </a:p>
      </dsp:txBody>
      <dsp:txXfrm>
        <a:off x="7469572" y="2142624"/>
        <a:ext cx="1589062" cy="675351"/>
      </dsp:txXfrm>
    </dsp:sp>
    <dsp:sp modelId="{DF967BF5-FA50-42E4-85EC-DC4C5B54DC4C}">
      <dsp:nvSpPr>
        <dsp:cNvPr id="0" name=""/>
        <dsp:cNvSpPr/>
      </dsp:nvSpPr>
      <dsp:spPr>
        <a:xfrm>
          <a:off x="9646588" y="871374"/>
          <a:ext cx="969328" cy="96932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83732-A807-452F-9029-C1EFAFF74920}">
      <dsp:nvSpPr>
        <dsp:cNvPr id="0" name=""/>
        <dsp:cNvSpPr/>
      </dsp:nvSpPr>
      <dsp:spPr>
        <a:xfrm>
          <a:off x="9853166" y="1077952"/>
          <a:ext cx="556171" cy="5561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741BB6-B71F-44E6-99B0-F2A29C2B4D17}">
      <dsp:nvSpPr>
        <dsp:cNvPr id="0" name=""/>
        <dsp:cNvSpPr/>
      </dsp:nvSpPr>
      <dsp:spPr>
        <a:xfrm>
          <a:off x="9336721" y="2142624"/>
          <a:ext cx="1589062" cy="67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rgbClr val="ED7D31"/>
              </a:solidFill>
              <a:latin typeface="Gotham Bold"/>
            </a:rPr>
            <a:t>Construction</a:t>
          </a:r>
        </a:p>
      </dsp:txBody>
      <dsp:txXfrm>
        <a:off x="9336721" y="2142624"/>
        <a:ext cx="1589062" cy="67535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2957C5-E7F7-BAAD-55CF-61EB1F5A3B51}"/>
              </a:ext>
            </a:extLst>
          </p:cNvPr>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a:extLst>
              <a:ext uri="{FF2B5EF4-FFF2-40B4-BE49-F238E27FC236}">
                <a16:creationId xmlns:a16="http://schemas.microsoft.com/office/drawing/2014/main" id="{44CD2A36-BAB8-1FF0-37D1-5BAFF7F23BD3}"/>
              </a:ext>
            </a:extLst>
          </p:cNvPr>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2C46273F-4396-4289-965A-805DDF9A3C87}" type="datetimeFigureOut">
              <a:rPr lang="en-US" smtClean="0"/>
              <a:t>4/20/2026</a:t>
            </a:fld>
            <a:endParaRPr lang="en-US"/>
          </a:p>
        </p:txBody>
      </p:sp>
      <p:sp>
        <p:nvSpPr>
          <p:cNvPr id="4" name="Footer Placeholder 3">
            <a:extLst>
              <a:ext uri="{FF2B5EF4-FFF2-40B4-BE49-F238E27FC236}">
                <a16:creationId xmlns:a16="http://schemas.microsoft.com/office/drawing/2014/main" id="{82ACB855-97AE-7079-0453-3603A9849E9C}"/>
              </a:ext>
            </a:extLst>
          </p:cNvPr>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CED1A1-036C-D7CB-A03B-943C2871B065}"/>
              </a:ext>
            </a:extLst>
          </p:cNvPr>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03E4F7D2-7059-42B0-AE42-8C2950D8902B}" type="slidenum">
              <a:rPr lang="en-US" smtClean="0"/>
              <a:t>‹#›</a:t>
            </a:fld>
            <a:endParaRPr lang="en-US"/>
          </a:p>
        </p:txBody>
      </p:sp>
    </p:spTree>
    <p:extLst>
      <p:ext uri="{BB962C8B-B14F-4D97-AF65-F5344CB8AC3E}">
        <p14:creationId xmlns:p14="http://schemas.microsoft.com/office/powerpoint/2010/main" val="2147140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dirty="0"/>
          </a:p>
        </p:txBody>
      </p:sp>
      <p:sp>
        <p:nvSpPr>
          <p:cNvPr id="3" name="Date Placeholder 2"/>
          <p:cNvSpPr>
            <a:spLocks noGrp="1"/>
          </p:cNvSpPr>
          <p:nvPr>
            <p:ph type="dt" idx="1"/>
          </p:nvPr>
        </p:nvSpPr>
        <p:spPr>
          <a:xfrm>
            <a:off x="3970576" y="0"/>
            <a:ext cx="3038258" cy="465292"/>
          </a:xfrm>
          <a:prstGeom prst="rect">
            <a:avLst/>
          </a:prstGeom>
        </p:spPr>
        <p:txBody>
          <a:bodyPr vert="horz" lIns="90416" tIns="45208" rIns="90416" bIns="45208" rtlCol="0"/>
          <a:lstStyle>
            <a:lvl1pPr algn="r">
              <a:defRPr sz="1200"/>
            </a:lvl1pPr>
          </a:lstStyle>
          <a:p>
            <a:fld id="{081F60CD-0912-4319-9E10-B1F06D794F13}" type="datetimeFigureOut">
              <a:rPr lang="en-US" smtClean="0"/>
              <a:t>4/20/2026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0416" tIns="45208" rIns="90416" bIns="45208" rtlCol="0" anchor="ctr"/>
          <a:lstStyle/>
          <a:p>
            <a:endParaRPr lang="en-US" dirty="0"/>
          </a:p>
        </p:txBody>
      </p:sp>
      <p:sp>
        <p:nvSpPr>
          <p:cNvPr id="5" name="Notes Placeholder 4"/>
          <p:cNvSpPr>
            <a:spLocks noGrp="1"/>
          </p:cNvSpPr>
          <p:nvPr>
            <p:ph type="body" sz="quarter" idx="3"/>
          </p:nvPr>
        </p:nvSpPr>
        <p:spPr>
          <a:xfrm>
            <a:off x="700413" y="4473716"/>
            <a:ext cx="5609574" cy="3661028"/>
          </a:xfrm>
          <a:prstGeom prst="rect">
            <a:avLst/>
          </a:prstGeom>
        </p:spPr>
        <p:txBody>
          <a:bodyPr vert="horz" lIns="90416" tIns="45208" rIns="90416" bIns="452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576" y="8831108"/>
            <a:ext cx="3038258" cy="465292"/>
          </a:xfrm>
          <a:prstGeom prst="rect">
            <a:avLst/>
          </a:prstGeom>
        </p:spPr>
        <p:txBody>
          <a:bodyPr vert="horz" lIns="90416" tIns="45208" rIns="90416" bIns="45208" rtlCol="0" anchor="b"/>
          <a:lstStyle>
            <a:lvl1pPr algn="r">
              <a:defRPr sz="1200"/>
            </a:lvl1pPr>
          </a:lstStyle>
          <a:p>
            <a:fld id="{1A0F9DE9-A2A7-47DB-9920-BFB9B2ED9BF5}" type="slidenum">
              <a:rPr lang="en-US" smtClean="0"/>
              <a:t>‹#›</a:t>
            </a:fld>
            <a:endParaRPr lang="en-US" dirty="0"/>
          </a:p>
        </p:txBody>
      </p:sp>
    </p:spTree>
    <p:extLst>
      <p:ext uri="{BB962C8B-B14F-4D97-AF65-F5344CB8AC3E}">
        <p14:creationId xmlns:p14="http://schemas.microsoft.com/office/powerpoint/2010/main" val="5685068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loridasturnpike.co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floridasturnpike.com/turnpike-projects/featured-projects/" TargetMode="External"/><Relationship Id="rId4" Type="http://schemas.openxmlformats.org/officeDocument/2006/relationships/hyperlink" Target="https://www.cfxway.c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060" indent="-339060">
              <a:lnSpc>
                <a:spcPct val="115000"/>
              </a:lnSpc>
              <a:buSzPts val="1000"/>
              <a:buFont typeface="Symbol" panose="05050102010706020507" pitchFamily="18" charset="2"/>
              <a:buChar char=""/>
              <a:tabLst>
                <a:tab pos="452079" algn="l"/>
              </a:tabLst>
            </a:pPr>
            <a:r>
              <a:rPr lang="en-US" i="1" kern="100" dirty="0">
                <a:latin typeface="Aptos" panose="020B0004020202020204" pitchFamily="34" charset="0"/>
                <a:ea typeface="Aptos" panose="020B0004020202020204" pitchFamily="34" charset="0"/>
                <a:cs typeface="Times New Roman" panose="02020603050405020304" pitchFamily="18" charset="0"/>
              </a:rPr>
              <a:t>Cori introduce self and what Community Development does</a:t>
            </a:r>
          </a:p>
          <a:p>
            <a:pPr marL="339060" indent="-339060">
              <a:lnSpc>
                <a:spcPct val="115000"/>
              </a:lnSpc>
              <a:buSzPts val="1000"/>
              <a:buFont typeface="Symbol" panose="05050102010706020507" pitchFamily="18" charset="2"/>
              <a:buChar char=""/>
              <a:tabLst>
                <a:tab pos="452079" algn="l"/>
              </a:tabLst>
            </a:pPr>
            <a:r>
              <a:rPr lang="en-US" i="1" kern="100" dirty="0">
                <a:latin typeface="Aptos" panose="020B0004020202020204" pitchFamily="34" charset="0"/>
                <a:ea typeface="Aptos" panose="020B0004020202020204" pitchFamily="34" charset="0"/>
                <a:cs typeface="Times New Roman" panose="02020603050405020304" pitchFamily="18" charset="0"/>
              </a:rPr>
              <a:t>Jennifer introduce self and what Transportation &amp; Transit does</a:t>
            </a:r>
          </a:p>
          <a:p>
            <a:pPr marL="339060" indent="-339060">
              <a:lnSpc>
                <a:spcPct val="115000"/>
              </a:lnSpc>
              <a:buSzPts val="1000"/>
              <a:buFont typeface="Symbol" panose="05050102010706020507" pitchFamily="18" charset="2"/>
              <a:buChar char=""/>
              <a:tabLst>
                <a:tab pos="452079" algn="l"/>
              </a:tabLst>
            </a:pPr>
            <a:r>
              <a:rPr lang="en-US" i="1" kern="100" dirty="0">
                <a:latin typeface="Aptos" panose="020B0004020202020204" pitchFamily="34" charset="0"/>
                <a:ea typeface="Aptos" panose="020B0004020202020204" pitchFamily="34" charset="0"/>
                <a:cs typeface="Times New Roman" panose="02020603050405020304" pitchFamily="18" charset="0"/>
              </a:rPr>
              <a:t>Picture this: It’s 2035, and you’re driving through Osceola County. But this isn’t the Osceola you knew just a decade ago. The roads flow seamlessly, connecting vibrant communities with bustling hubs of activity. Cyclists glide along dedicated paths, families stroll down walkable streets, and businesses thrive in interconnected districts. This is the future we’re building—a future where smart growth and thoughtful planning have transformed our county into a model of sustainable mobility and livable spaces.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452079">
              <a:lnSpc>
                <a:spcPct val="115000"/>
              </a:lnSpc>
            </a:pPr>
            <a:r>
              <a:rPr lang="en-US" i="1" kern="100" dirty="0">
                <a:latin typeface="Aptos" panose="020B0004020202020204" pitchFamily="34" charset="0"/>
                <a:ea typeface="Aptos" panose="020B0004020202020204" pitchFamily="34" charset="0"/>
                <a:cs typeface="Times New Roman" panose="02020603050405020304" pitchFamily="18" charset="0"/>
              </a:rPr>
              <a: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39060" indent="-339060">
              <a:lnSpc>
                <a:spcPct val="115000"/>
              </a:lnSpc>
              <a:spcAft>
                <a:spcPts val="791"/>
              </a:spcAft>
              <a:buSzPts val="1000"/>
              <a:buFont typeface="Symbol" panose="05050102010706020507" pitchFamily="18" charset="2"/>
              <a:buChar char=""/>
              <a:tabLst>
                <a:tab pos="452079" algn="l"/>
              </a:tabLst>
            </a:pPr>
            <a:r>
              <a:rPr lang="en-US" i="1" kern="100" dirty="0">
                <a:latin typeface="Aptos" panose="020B0004020202020204" pitchFamily="34" charset="0"/>
                <a:ea typeface="Aptos" panose="020B0004020202020204" pitchFamily="34" charset="0"/>
                <a:cs typeface="Times New Roman" panose="02020603050405020304" pitchFamily="18" charset="0"/>
              </a:rPr>
              <a:t>But let’s step back for a moment. How do we get there? Right now, Osceola County is one of the fastest-growing regions in Florida. With our population expected to reach </a:t>
            </a:r>
            <a:r>
              <a:rPr lang="en-US" i="1"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827,000</a:t>
            </a:r>
            <a:r>
              <a:rPr lang="en-US" i="1" kern="100" dirty="0">
                <a:latin typeface="Aptos" panose="020B0004020202020204" pitchFamily="34" charset="0"/>
                <a:ea typeface="Aptos" panose="020B0004020202020204" pitchFamily="34" charset="0"/>
                <a:cs typeface="Times New Roman" panose="02020603050405020304" pitchFamily="18" charset="0"/>
              </a:rPr>
              <a:t> by 2045, the challenges we face today—traffic congestion, infrastructure demands, rising construction costs—can feel overwhelming. But here’s the thing: Growth isn’t the enemy. It’s an opportunity. It’s a force we can harness to shape a better future. And that’s exactly what we’re doing.</a:t>
            </a: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A0F9DE9-A2A7-47DB-9920-BFB9B2ED9BF5}" type="slidenum">
              <a:rPr lang="en-US" smtClean="0"/>
              <a:t>1</a:t>
            </a:fld>
            <a:endParaRPr lang="en-US" dirty="0"/>
          </a:p>
        </p:txBody>
      </p:sp>
    </p:spTree>
    <p:extLst>
      <p:ext uri="{BB962C8B-B14F-4D97-AF65-F5344CB8AC3E}">
        <p14:creationId xmlns:p14="http://schemas.microsoft.com/office/powerpoint/2010/main" val="117401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59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223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7978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190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County rezoned 50,000 acres in these three areas to mixed use in 2017</a:t>
            </a:r>
          </a:p>
          <a:p>
            <a:endParaRPr lang="en-US" dirty="0"/>
          </a:p>
        </p:txBody>
      </p:sp>
    </p:spTree>
    <p:extLst>
      <p:ext uri="{BB962C8B-B14F-4D97-AF65-F5344CB8AC3E}">
        <p14:creationId xmlns:p14="http://schemas.microsoft.com/office/powerpoint/2010/main" val="408180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County rezoned 50,000 acres in these three areas to mixed use in 2017</a:t>
            </a:r>
          </a:p>
          <a:p>
            <a:endParaRPr lang="en-US" dirty="0"/>
          </a:p>
        </p:txBody>
      </p:sp>
    </p:spTree>
    <p:extLst>
      <p:ext uri="{BB962C8B-B14F-4D97-AF65-F5344CB8AC3E}">
        <p14:creationId xmlns:p14="http://schemas.microsoft.com/office/powerpoint/2010/main" val="34837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Changed the FLU to meet today’s market, make retail more viable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We need to market the Centers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Woodbury/Colonial Publix, Mills Park, Lucky’s at </a:t>
            </a:r>
            <a:r>
              <a:rPr lang="en-US" baseline="0" dirty="0" err="1"/>
              <a:t>Pineloch</a:t>
            </a:r>
            <a:r>
              <a:rPr lang="en-US" baseline="0" dirty="0"/>
              <a:t> – grocery and multifamily in same property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421900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200" dirty="0">
                <a:solidFill>
                  <a:schemeClr val="tx1"/>
                </a:solidFill>
                <a:latin typeface="+mn-lt"/>
                <a:ea typeface="+mn-ea"/>
                <a:cs typeface="+mn-cs"/>
              </a:rPr>
              <a:t>Shift in understanding of developers – starting to see value in mix – understanding how neighborhoods work with variety</a:t>
            </a:r>
          </a:p>
          <a:p>
            <a:endParaRPr lang="en-US" dirty="0"/>
          </a:p>
        </p:txBody>
      </p:sp>
    </p:spTree>
    <p:extLst>
      <p:ext uri="{BB962C8B-B14F-4D97-AF65-F5344CB8AC3E}">
        <p14:creationId xmlns:p14="http://schemas.microsoft.com/office/powerpoint/2010/main" val="382357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200" dirty="0">
                <a:solidFill>
                  <a:schemeClr val="tx1"/>
                </a:solidFill>
                <a:latin typeface="+mn-lt"/>
                <a:ea typeface="+mn-ea"/>
                <a:cs typeface="+mn-cs"/>
              </a:rPr>
              <a:t>Shift in understanding of developers – starting to see value in mix – understanding how neighborhoods work with variety</a:t>
            </a:r>
          </a:p>
          <a:p>
            <a:endParaRPr lang="en-US" dirty="0"/>
          </a:p>
        </p:txBody>
      </p:sp>
    </p:spTree>
    <p:extLst>
      <p:ext uri="{BB962C8B-B14F-4D97-AF65-F5344CB8AC3E}">
        <p14:creationId xmlns:p14="http://schemas.microsoft.com/office/powerpoint/2010/main" val="3657648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194262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r>
              <a:rPr lang="en-US" i="1" kern="100" dirty="0">
                <a:latin typeface="Aptos" panose="020B0004020202020204" pitchFamily="34" charset="0"/>
                <a:ea typeface="Aptos" panose="020B0004020202020204" pitchFamily="34" charset="0"/>
                <a:cs typeface="Times New Roman" panose="02020603050405020304" pitchFamily="18" charset="0"/>
              </a:rPr>
              <a:t>We’ll explore how our comprehensive planning, transportation planning, and strategic partnerships are transforming the way we integrate land use and transportation. Together, these tools are paving the way—literally—for a future that’s connected, efficient, and sustainable.</a:t>
            </a: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a:p>
            <a:pPr defTabSz="904159"/>
            <a:r>
              <a:rPr lang="en-US" i="1" kern="100" dirty="0">
                <a:latin typeface="Aptos" panose="020B0004020202020204" pitchFamily="34" charset="0"/>
                <a:ea typeface="Aptos" panose="020B0004020202020204" pitchFamily="34" charset="0"/>
                <a:cs typeface="Times New Roman" panose="02020603050405020304" pitchFamily="18" charset="0"/>
              </a:rPr>
              <a:t>As members of business organizations and leaders in our community, you understand the power of collaboration and innovation. In this room, we have the expertise, the vision, and the responsibility to shape the journeys of tomorrow. So, let’s dive in. Let’s explore how Osceola County, all of us together, are </a:t>
            </a:r>
            <a:r>
              <a:rPr lang="en-US" b="1" i="1" kern="100" dirty="0">
                <a:latin typeface="Aptos" panose="020B0004020202020204" pitchFamily="34" charset="0"/>
                <a:ea typeface="Aptos" panose="020B0004020202020204" pitchFamily="34" charset="0"/>
                <a:cs typeface="Times New Roman" panose="02020603050405020304" pitchFamily="18" charset="0"/>
              </a:rPr>
              <a:t>driving into the future with confidence</a:t>
            </a:r>
            <a:r>
              <a:rPr lang="en-US" i="1" kern="100" dirty="0">
                <a:latin typeface="Aptos" panose="020B0004020202020204" pitchFamily="34" charset="0"/>
                <a:ea typeface="Aptos" panose="020B0004020202020204" pitchFamily="34" charset="0"/>
                <a:cs typeface="Times New Roman" panose="02020603050405020304" pitchFamily="18" charset="0"/>
              </a:rPr>
              <a:t>.</a:t>
            </a: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i="1" dirty="0">
                <a:latin typeface="Aptos" panose="020B0004020202020204" pitchFamily="34" charset="0"/>
                <a:ea typeface="Aptos" panose="020B0004020202020204" pitchFamily="34" charset="0"/>
                <a:cs typeface="Times New Roman" panose="02020603050405020304" pitchFamily="18" charset="0"/>
              </a:rPr>
              <a:t>To begin, let’s look at how smart growth and comprehensive planning set the foundation for everything we do. Because as they say, if you fail to plan, you plan to fail. And failure is not an option for the future we’re building.</a:t>
            </a:r>
            <a:endParaRPr lang="en-US" dirty="0"/>
          </a:p>
        </p:txBody>
      </p:sp>
      <p:sp>
        <p:nvSpPr>
          <p:cNvPr id="4" name="Slide Number Placeholder 3"/>
          <p:cNvSpPr>
            <a:spLocks noGrp="1"/>
          </p:cNvSpPr>
          <p:nvPr>
            <p:ph type="sldNum" sz="quarter" idx="5"/>
          </p:nvPr>
        </p:nvSpPr>
        <p:spPr/>
        <p:txBody>
          <a:bodyPr/>
          <a:lstStyle/>
          <a:p>
            <a:fld id="{1A0F9DE9-A2A7-47DB-9920-BFB9B2ED9BF5}" type="slidenum">
              <a:rPr lang="en-US" smtClean="0"/>
              <a:t>2</a:t>
            </a:fld>
            <a:endParaRPr lang="en-US" dirty="0"/>
          </a:p>
        </p:txBody>
      </p:sp>
    </p:spTree>
    <p:extLst>
      <p:ext uri="{BB962C8B-B14F-4D97-AF65-F5344CB8AC3E}">
        <p14:creationId xmlns:p14="http://schemas.microsoft.com/office/powerpoint/2010/main" val="3806478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025576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But we have a plan to move forward with growth, we just have to put that plan in place and let it work.</a:t>
            </a:r>
          </a:p>
        </p:txBody>
      </p:sp>
    </p:spTree>
    <p:extLst>
      <p:ext uri="{BB962C8B-B14F-4D97-AF65-F5344CB8AC3E}">
        <p14:creationId xmlns:p14="http://schemas.microsoft.com/office/powerpoint/2010/main" val="3186236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0F9DE9-A2A7-47DB-9920-BFB9B2ED9BF5}" type="slidenum">
              <a:rPr lang="en-US" smtClean="0"/>
              <a:t>24</a:t>
            </a:fld>
            <a:endParaRPr lang="en-US" dirty="0"/>
          </a:p>
        </p:txBody>
      </p:sp>
    </p:spTree>
    <p:extLst>
      <p:ext uri="{BB962C8B-B14F-4D97-AF65-F5344CB8AC3E}">
        <p14:creationId xmlns:p14="http://schemas.microsoft.com/office/powerpoint/2010/main" val="2911807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2924-CDBC-ED27-87B5-3D51CAD3E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4EEE2-FA03-FE91-4B50-B5A68884E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32F2D-75EB-8BB4-557D-7D266C7004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265C3A-F0BE-2A1B-31F9-461876E224C7}"/>
              </a:ext>
            </a:extLst>
          </p:cNvPr>
          <p:cNvSpPr>
            <a:spLocks noGrp="1"/>
          </p:cNvSpPr>
          <p:nvPr>
            <p:ph type="sldNum" sz="quarter" idx="5"/>
          </p:nvPr>
        </p:nvSpPr>
        <p:spPr/>
        <p:txBody>
          <a:bodyPr/>
          <a:lstStyle/>
          <a:p>
            <a:fld id="{1A0F9DE9-A2A7-47DB-9920-BFB9B2ED9BF5}" type="slidenum">
              <a:rPr lang="en-US" smtClean="0"/>
              <a:t>25</a:t>
            </a:fld>
            <a:endParaRPr lang="en-US" dirty="0"/>
          </a:p>
        </p:txBody>
      </p:sp>
    </p:spTree>
    <p:extLst>
      <p:ext uri="{BB962C8B-B14F-4D97-AF65-F5344CB8AC3E}">
        <p14:creationId xmlns:p14="http://schemas.microsoft.com/office/powerpoint/2010/main" val="4040190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3B4D-62A6-A260-4B10-0ED60CD67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B7B37-CDA0-AF1E-2B41-E4C891555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E157C-8544-9761-5C03-58421A1659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32FF24-6E2F-35FA-F3DF-F78A7F811CDE}"/>
              </a:ext>
            </a:extLst>
          </p:cNvPr>
          <p:cNvSpPr>
            <a:spLocks noGrp="1"/>
          </p:cNvSpPr>
          <p:nvPr>
            <p:ph type="sldNum" sz="quarter" idx="5"/>
          </p:nvPr>
        </p:nvSpPr>
        <p:spPr/>
        <p:txBody>
          <a:bodyPr/>
          <a:lstStyle/>
          <a:p>
            <a:fld id="{1A0F9DE9-A2A7-47DB-9920-BFB9B2ED9BF5}" type="slidenum">
              <a:rPr lang="en-US" smtClean="0"/>
              <a:t>26</a:t>
            </a:fld>
            <a:endParaRPr lang="en-US" dirty="0"/>
          </a:p>
        </p:txBody>
      </p:sp>
    </p:spTree>
    <p:extLst>
      <p:ext uri="{BB962C8B-B14F-4D97-AF65-F5344CB8AC3E}">
        <p14:creationId xmlns:p14="http://schemas.microsoft.com/office/powerpoint/2010/main" val="533090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1D35"/>
                </a:solidFill>
              </a:rPr>
              <a:t>CNC</a:t>
            </a:r>
          </a:p>
          <a:p>
            <a:pPr fontAlgn="ctr"/>
            <a:r>
              <a:rPr lang="en-US" dirty="0">
                <a:solidFill>
                  <a:srgbClr val="001D35"/>
                </a:solidFill>
              </a:rPr>
              <a:t>Osceola County's Transportation Element of the Comprehensive Plan is a set of policies and projects that aim to create a safe, efficient, and sustainable transportation system. The plan also aims to reduce reliance on cars and encourage a mix of transportation options. </a:t>
            </a:r>
          </a:p>
          <a:p>
            <a:pPr marL="0" lvl="1" defTabSz="904159">
              <a:buSzPct val="100000"/>
            </a:pPr>
            <a:r>
              <a:rPr lang="en-US" b="1" dirty="0">
                <a:solidFill>
                  <a:schemeClr val="accent1"/>
                </a:solidFill>
                <a:sym typeface="Montserrat"/>
              </a:rPr>
              <a:t>Goals</a:t>
            </a:r>
          </a:p>
          <a:p>
            <a:pPr marL="734629" lvl="3" indent="-282550" defTabSz="904159">
              <a:buSzPct val="100000"/>
              <a:buFont typeface="Arial" panose="020B0604020202020204" pitchFamily="34" charset="0"/>
              <a:buChar char="•"/>
            </a:pPr>
            <a:r>
              <a:rPr lang="en-US" dirty="0">
                <a:solidFill>
                  <a:schemeClr val="bg2">
                    <a:lumMod val="50000"/>
                  </a:schemeClr>
                </a:solidFill>
                <a:sym typeface="Montserrat"/>
              </a:rPr>
              <a:t>Coordinated internally (with the Comp/Land Use Plan) and with local, regional, and state agencies</a:t>
            </a:r>
          </a:p>
          <a:p>
            <a:pPr marL="734629" lvl="3" indent="-282550" defTabSz="904159">
              <a:buSzPct val="100000"/>
              <a:buFont typeface="Arial" panose="020B0604020202020204" pitchFamily="34" charset="0"/>
              <a:buChar char="•"/>
            </a:pPr>
            <a:r>
              <a:rPr lang="en-US" dirty="0">
                <a:solidFill>
                  <a:schemeClr val="bg2">
                    <a:lumMod val="50000"/>
                  </a:schemeClr>
                </a:solidFill>
                <a:sym typeface="Montserrat"/>
              </a:rPr>
              <a:t>Multimodal System </a:t>
            </a:r>
            <a:r>
              <a:rPr lang="en-US" dirty="0">
                <a:solidFill>
                  <a:srgbClr val="313335"/>
                </a:solidFill>
              </a:rPr>
              <a:t>supporting livable communities and economic development, where access and travel choices are increased through new and enhanced public transit, bicycle, pedestrian, and roadway systems.</a:t>
            </a:r>
            <a:endParaRPr lang="en-US" dirty="0">
              <a:solidFill>
                <a:srgbClr val="001D35"/>
              </a:solidFill>
            </a:endParaRPr>
          </a:p>
          <a:p>
            <a:pPr marL="734629" lvl="3" indent="-282550" defTabSz="904159">
              <a:buSzPct val="100000"/>
              <a:buFont typeface="Arial" panose="020B0604020202020204" pitchFamily="34" charset="0"/>
              <a:buChar char="•"/>
            </a:pPr>
            <a:r>
              <a:rPr lang="en-US" dirty="0">
                <a:solidFill>
                  <a:schemeClr val="bg2">
                    <a:lumMod val="50000"/>
                  </a:schemeClr>
                </a:solidFill>
                <a:sym typeface="Montserrat"/>
              </a:rPr>
              <a:t>Managed and monitored using mobility standards and best practices for roadways, transit, bike/ped/trail systems</a:t>
            </a:r>
          </a:p>
          <a:p>
            <a:pPr marL="734629" lvl="3" indent="-282550" defTabSz="904159">
              <a:buSzPct val="100000"/>
              <a:buFont typeface="Arial" panose="020B0604020202020204" pitchFamily="34" charset="0"/>
              <a:buChar char="•"/>
            </a:pPr>
            <a:r>
              <a:rPr lang="en-US" dirty="0">
                <a:solidFill>
                  <a:schemeClr val="bg2">
                    <a:lumMod val="50000"/>
                  </a:schemeClr>
                </a:solidFill>
                <a:sym typeface="Montserrat"/>
              </a:rPr>
              <a:t>Prioritize and establish sustainable funding mechanisms</a:t>
            </a:r>
          </a:p>
          <a:p>
            <a:pPr marL="0" lvl="1" defTabSz="904159">
              <a:buSzPct val="100000"/>
            </a:pPr>
            <a:r>
              <a:rPr lang="en-US" b="1" dirty="0">
                <a:solidFill>
                  <a:schemeClr val="accent1"/>
                </a:solidFill>
                <a:sym typeface="Montserrat"/>
              </a:rPr>
              <a:t>Includes </a:t>
            </a:r>
            <a:r>
              <a:rPr lang="en-US" dirty="0">
                <a:solidFill>
                  <a:schemeClr val="bg2">
                    <a:lumMod val="50000"/>
                  </a:schemeClr>
                </a:solidFill>
                <a:sym typeface="Montserrat"/>
              </a:rPr>
              <a:t>a series of transportation maps showing the County’s road network, transit corridors, bicycle and trail facilities, and air transportation facilities for long range planning (current horizons are 2040 and 2080). Eventually update to 2045 and 2085. </a:t>
            </a:r>
          </a:p>
          <a:p>
            <a:endParaRPr lang="en-US" dirty="0">
              <a:solidFill>
                <a:srgbClr val="001D35"/>
              </a:solidFill>
            </a:endParaRPr>
          </a:p>
          <a:p>
            <a:endParaRPr lang="en-US" dirty="0"/>
          </a:p>
        </p:txBody>
      </p:sp>
      <p:sp>
        <p:nvSpPr>
          <p:cNvPr id="4" name="Slide Number Placeholder 3"/>
          <p:cNvSpPr>
            <a:spLocks noGrp="1"/>
          </p:cNvSpPr>
          <p:nvPr>
            <p:ph type="sldNum" sz="quarter" idx="5"/>
          </p:nvPr>
        </p:nvSpPr>
        <p:spPr/>
        <p:txBody>
          <a:bodyPr/>
          <a:lstStyle/>
          <a:p>
            <a:fld id="{336E68A5-09AD-492F-9073-57D9D63C8380}" type="slidenum">
              <a:rPr lang="en-US" smtClean="0"/>
              <a:t>27</a:t>
            </a:fld>
            <a:endParaRPr lang="en-US" dirty="0"/>
          </a:p>
        </p:txBody>
      </p:sp>
    </p:spTree>
    <p:extLst>
      <p:ext uri="{BB962C8B-B14F-4D97-AF65-F5344CB8AC3E}">
        <p14:creationId xmlns:p14="http://schemas.microsoft.com/office/powerpoint/2010/main" val="134013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D355-D16A-C2F2-CF36-9DB33A6FF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348C6-A46E-56CB-77C9-9BC610CBA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2E2B6-D096-6989-C0E9-B626A7206F01}"/>
              </a:ext>
            </a:extLst>
          </p:cNvPr>
          <p:cNvSpPr>
            <a:spLocks noGrp="1"/>
          </p:cNvSpPr>
          <p:nvPr>
            <p:ph type="body" idx="1"/>
          </p:nvPr>
        </p:nvSpPr>
        <p:spPr/>
        <p:txBody>
          <a:bodyPr/>
          <a:lstStyle/>
          <a:p>
            <a:pPr>
              <a:lnSpc>
                <a:spcPct val="115000"/>
              </a:lnSpc>
              <a:spcAft>
                <a:spcPts val="791"/>
              </a:spcAft>
            </a:pPr>
            <a:r>
              <a:rPr lang="en-US" b="1" kern="100" dirty="0">
                <a:ea typeface="Aptos" panose="020B0004020202020204" pitchFamily="34" charset="0"/>
                <a:cs typeface="Times New Roman" panose="02020603050405020304" pitchFamily="18" charset="0"/>
              </a:rPr>
              <a:t>For Osceola County we want to:</a:t>
            </a:r>
            <a:endParaRPr lang="en-US" kern="100" dirty="0">
              <a:ea typeface="Aptos" panose="020B0004020202020204" pitchFamily="34" charset="0"/>
              <a:cs typeface="Times New Roman" panose="02020603050405020304" pitchFamily="18" charset="0"/>
            </a:endParaRPr>
          </a:p>
          <a:p>
            <a:pPr marL="339060" indent="-339060">
              <a:lnSpc>
                <a:spcPct val="115000"/>
              </a:lnSpc>
              <a:spcAft>
                <a:spcPts val="791"/>
              </a:spcAft>
              <a:buSzPts val="1000"/>
              <a:buFont typeface="Symbol" panose="05050102010706020507" pitchFamily="18" charset="2"/>
              <a:buChar char=""/>
              <a:tabLst>
                <a:tab pos="452079" algn="l"/>
              </a:tabLst>
            </a:pPr>
            <a:r>
              <a:rPr lang="en-US" kern="100" dirty="0">
                <a:ea typeface="Aptos" panose="020B0004020202020204" pitchFamily="34" charset="0"/>
                <a:cs typeface="Times New Roman" panose="02020603050405020304" pitchFamily="18" charset="0"/>
              </a:rPr>
              <a:t>Align land use with transportation planning to ensure sustainable growth.</a:t>
            </a:r>
          </a:p>
          <a:p>
            <a:pPr marL="339060" indent="-339060">
              <a:lnSpc>
                <a:spcPct val="115000"/>
              </a:lnSpc>
              <a:spcAft>
                <a:spcPts val="791"/>
              </a:spcAft>
              <a:buSzPts val="1000"/>
              <a:buFont typeface="Symbol" panose="05050102010706020507" pitchFamily="18" charset="2"/>
              <a:buChar char=""/>
              <a:tabLst>
                <a:tab pos="452079" algn="l"/>
              </a:tabLst>
            </a:pPr>
            <a:r>
              <a:rPr lang="en-US" kern="100" dirty="0">
                <a:ea typeface="Aptos" panose="020B0004020202020204" pitchFamily="34" charset="0"/>
                <a:cs typeface="Times New Roman" panose="02020603050405020304" pitchFamily="18" charset="0"/>
              </a:rPr>
              <a:t>Address localized needs while contributing to regional objectives.</a:t>
            </a:r>
          </a:p>
          <a:p>
            <a:pPr marL="150689" lvl="1">
              <a:lnSpc>
                <a:spcPct val="90000"/>
              </a:lnSpc>
              <a:buSzPct val="100000"/>
            </a:pPr>
            <a:endParaRPr lang="en-US" b="1" dirty="0">
              <a:solidFill>
                <a:schemeClr val="accent1"/>
              </a:solidFill>
            </a:endParaRPr>
          </a:p>
          <a:p>
            <a:pPr marL="150689" lvl="1">
              <a:lnSpc>
                <a:spcPct val="90000"/>
              </a:lnSpc>
              <a:buSzPct val="100000"/>
            </a:pPr>
            <a:r>
              <a:rPr lang="en-US" b="1" dirty="0">
                <a:solidFill>
                  <a:schemeClr val="accent1"/>
                </a:solidFill>
              </a:rPr>
              <a:t>County Roadways </a:t>
            </a:r>
            <a:r>
              <a:rPr lang="en-US" dirty="0"/>
              <a:t>= “Framework” roadway network with defined standards</a:t>
            </a:r>
          </a:p>
          <a:p>
            <a:pPr marL="828808" lvl="2" indent="-282550">
              <a:lnSpc>
                <a:spcPct val="90000"/>
              </a:lnSpc>
              <a:buSzPct val="100000"/>
              <a:buFont typeface="Arial" panose="020B0604020202020204" pitchFamily="34" charset="0"/>
              <a:buChar char="•"/>
            </a:pPr>
            <a:r>
              <a:rPr lang="en-US" dirty="0"/>
              <a:t>Planned Premium Transit Corridor</a:t>
            </a:r>
          </a:p>
          <a:p>
            <a:pPr marL="828808" lvl="2" indent="-282550">
              <a:lnSpc>
                <a:spcPct val="90000"/>
              </a:lnSpc>
              <a:buSzPct val="100000"/>
              <a:buFont typeface="Arial" panose="020B0604020202020204" pitchFamily="34" charset="0"/>
              <a:buChar char="•"/>
            </a:pPr>
            <a:r>
              <a:rPr lang="en-US" dirty="0"/>
              <a:t>Planned Boulevards</a:t>
            </a:r>
          </a:p>
          <a:p>
            <a:pPr marL="828808" lvl="2" indent="-282550">
              <a:lnSpc>
                <a:spcPct val="90000"/>
              </a:lnSpc>
              <a:buSzPct val="100000"/>
              <a:buFont typeface="Arial" panose="020B0604020202020204" pitchFamily="34" charset="0"/>
              <a:buChar char="•"/>
            </a:pPr>
            <a:r>
              <a:rPr lang="en-US" dirty="0"/>
              <a:t>Planned Avenues</a:t>
            </a:r>
          </a:p>
          <a:p>
            <a:pPr marL="150689" lvl="1">
              <a:lnSpc>
                <a:spcPct val="90000"/>
              </a:lnSpc>
              <a:buSzPct val="100000"/>
            </a:pPr>
            <a:r>
              <a:rPr lang="en-US" b="1" dirty="0">
                <a:solidFill>
                  <a:schemeClr val="accent1"/>
                </a:solidFill>
                <a:sym typeface="Montserrat"/>
              </a:rPr>
              <a:t>Local Roads</a:t>
            </a:r>
          </a:p>
          <a:p>
            <a:pPr marL="828808" lvl="2" indent="-282550">
              <a:lnSpc>
                <a:spcPct val="90000"/>
              </a:lnSpc>
              <a:buSzPct val="100000"/>
              <a:buFont typeface="Arial" panose="020B0604020202020204" pitchFamily="34" charset="0"/>
              <a:buChar char="•"/>
            </a:pPr>
            <a:r>
              <a:rPr lang="en-US" dirty="0">
                <a:sym typeface="Montserrat"/>
              </a:rPr>
              <a:t>Not part of County Framework roadway network</a:t>
            </a:r>
          </a:p>
          <a:p>
            <a:pPr marL="828808" lvl="2" indent="-282550">
              <a:lnSpc>
                <a:spcPct val="90000"/>
              </a:lnSpc>
              <a:buSzPct val="100000"/>
              <a:buFont typeface="Arial" panose="020B0604020202020204" pitchFamily="34" charset="0"/>
              <a:buChar char="•"/>
            </a:pPr>
            <a:r>
              <a:rPr lang="en-US" dirty="0">
                <a:sym typeface="Montserrat"/>
              </a:rPr>
              <a:t>Funded by developers and constructed to standards contained in the land Development Code</a:t>
            </a:r>
          </a:p>
          <a:p>
            <a:pPr marL="828808" lvl="2" indent="-282550">
              <a:lnSpc>
                <a:spcPct val="90000"/>
              </a:lnSpc>
              <a:buSzPct val="100000"/>
              <a:buFont typeface="Arial" panose="020B0604020202020204" pitchFamily="34" charset="0"/>
              <a:buChar char="•"/>
            </a:pPr>
            <a:r>
              <a:rPr lang="en-US" dirty="0">
                <a:sym typeface="Montserrat"/>
              </a:rPr>
              <a:t>Coordinated connections with the County’s Framework road network</a:t>
            </a:r>
          </a:p>
          <a:p>
            <a:endParaRPr lang="en-US" dirty="0"/>
          </a:p>
        </p:txBody>
      </p:sp>
      <p:sp>
        <p:nvSpPr>
          <p:cNvPr id="4" name="Slide Number Placeholder 3">
            <a:extLst>
              <a:ext uri="{FF2B5EF4-FFF2-40B4-BE49-F238E27FC236}">
                <a16:creationId xmlns:a16="http://schemas.microsoft.com/office/drawing/2014/main" id="{78A21DD5-6A96-4F20-8480-7979543BF692}"/>
              </a:ext>
            </a:extLst>
          </p:cNvPr>
          <p:cNvSpPr>
            <a:spLocks noGrp="1"/>
          </p:cNvSpPr>
          <p:nvPr>
            <p:ph type="sldNum" sz="quarter" idx="5"/>
          </p:nvPr>
        </p:nvSpPr>
        <p:spPr/>
        <p:txBody>
          <a:bodyPr/>
          <a:lstStyle/>
          <a:p>
            <a:fld id="{336E68A5-09AD-492F-9073-57D9D63C8380}" type="slidenum">
              <a:rPr lang="en-US" smtClean="0"/>
              <a:t>28</a:t>
            </a:fld>
            <a:endParaRPr lang="en-US" dirty="0"/>
          </a:p>
        </p:txBody>
      </p:sp>
    </p:spTree>
    <p:extLst>
      <p:ext uri="{BB962C8B-B14F-4D97-AF65-F5344CB8AC3E}">
        <p14:creationId xmlns:p14="http://schemas.microsoft.com/office/powerpoint/2010/main" val="2976787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361663">
              <a:lnSpc>
                <a:spcPct val="120000"/>
              </a:lnSpc>
              <a:spcAft>
                <a:spcPts val="1187"/>
              </a:spcAft>
            </a:pPr>
            <a:r>
              <a:rPr lang="en-US" b="1" dirty="0">
                <a:solidFill>
                  <a:srgbClr val="75787B"/>
                </a:solidFill>
              </a:rPr>
              <a:t>With 2040 and 2080 as our horizons, we’re taking a long view.  </a:t>
            </a:r>
          </a:p>
          <a:p>
            <a:pPr lvl="1" indent="-361663">
              <a:lnSpc>
                <a:spcPct val="120000"/>
              </a:lnSpc>
              <a:spcAft>
                <a:spcPts val="1187"/>
              </a:spcAft>
            </a:pPr>
            <a:r>
              <a:rPr lang="en-US" b="1" dirty="0">
                <a:solidFill>
                  <a:srgbClr val="75787B"/>
                </a:solidFill>
              </a:rPr>
              <a:t>Objective: </a:t>
            </a:r>
            <a:r>
              <a:rPr lang="en-US" dirty="0">
                <a:solidFill>
                  <a:srgbClr val="75787B"/>
                </a:solidFill>
              </a:rPr>
              <a:t>Proactive vs. reactive considering the planned regional transportation system to address growth demands and enhance connectivity.</a:t>
            </a:r>
          </a:p>
          <a:p>
            <a:pPr lvl="1" indent="-361663">
              <a:lnSpc>
                <a:spcPct val="120000"/>
              </a:lnSpc>
              <a:spcAft>
                <a:spcPts val="1187"/>
              </a:spcAft>
            </a:pPr>
            <a:r>
              <a:rPr lang="en-US" b="1" dirty="0">
                <a:solidFill>
                  <a:srgbClr val="75787B"/>
                </a:solidFill>
              </a:rPr>
              <a:t>Collaboration: </a:t>
            </a:r>
            <a:r>
              <a:rPr lang="en-US" dirty="0">
                <a:solidFill>
                  <a:srgbClr val="75787B"/>
                </a:solidFill>
              </a:rPr>
              <a:t>Align projects with Central Florida Expressway Authority (CFX), Florida Department of Transportation (FDOT), and Florida’s Turnpike Enterprise (FTE).</a:t>
            </a:r>
          </a:p>
          <a:p>
            <a:pPr lvl="1" indent="-361663">
              <a:lnSpc>
                <a:spcPct val="120000"/>
              </a:lnSpc>
              <a:spcAft>
                <a:spcPts val="1187"/>
              </a:spcAft>
            </a:pPr>
            <a:r>
              <a:rPr lang="en-US" b="1" dirty="0">
                <a:solidFill>
                  <a:srgbClr val="75787B"/>
                </a:solidFill>
              </a:rPr>
              <a:t>Key Outcomes: </a:t>
            </a:r>
            <a:r>
              <a:rPr lang="en-US" dirty="0">
                <a:solidFill>
                  <a:srgbClr val="75787B"/>
                </a:solidFill>
              </a:rPr>
              <a:t>Support economic growth, reduce congestion, and improve multimodal transportation.</a:t>
            </a:r>
          </a:p>
          <a:p>
            <a:endParaRPr lang="en-US" dirty="0"/>
          </a:p>
        </p:txBody>
      </p:sp>
      <p:sp>
        <p:nvSpPr>
          <p:cNvPr id="4" name="Slide Number Placeholder 3"/>
          <p:cNvSpPr>
            <a:spLocks noGrp="1"/>
          </p:cNvSpPr>
          <p:nvPr>
            <p:ph type="sldNum" sz="quarter" idx="5"/>
          </p:nvPr>
        </p:nvSpPr>
        <p:spPr/>
        <p:txBody>
          <a:bodyPr/>
          <a:lstStyle/>
          <a:p>
            <a:fld id="{1A0F9DE9-A2A7-47DB-9920-BFB9B2ED9BF5}" type="slidenum">
              <a:rPr lang="en-US" smtClean="0"/>
              <a:t>29</a:t>
            </a:fld>
            <a:endParaRPr lang="en-US" dirty="0"/>
          </a:p>
        </p:txBody>
      </p:sp>
    </p:spTree>
    <p:extLst>
      <p:ext uri="{BB962C8B-B14F-4D97-AF65-F5344CB8AC3E}">
        <p14:creationId xmlns:p14="http://schemas.microsoft.com/office/powerpoint/2010/main" val="4193085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00" baseline="0" dirty="0">
                <a:solidFill>
                  <a:srgbClr val="0F4761"/>
                </a:solidFill>
                <a:latin typeface="+mn-lt"/>
              </a:rPr>
              <a:t>Speaking of that long term view and coordination with our transportation partners, we have this planned regional expressway system.</a:t>
            </a:r>
          </a:p>
          <a:p>
            <a:pPr lvl="1"/>
            <a:endParaRPr lang="en-US" b="0" i="0" u="none" strike="noStrike" kern="100" baseline="0" dirty="0">
              <a:solidFill>
                <a:srgbClr val="0F4761"/>
              </a:solidFill>
              <a:latin typeface="+mn-lt"/>
            </a:endParaRPr>
          </a:p>
          <a:p>
            <a:r>
              <a:rPr lang="en-US" b="1" kern="100" dirty="0">
                <a:ea typeface="Aptos" panose="020B0004020202020204" pitchFamily="34" charset="0"/>
                <a:cs typeface="Times New Roman" panose="02020603050405020304" pitchFamily="18" charset="0"/>
              </a:rPr>
              <a:t>Key Projects in the Regional Expressway System</a:t>
            </a:r>
            <a:r>
              <a:rPr lang="en-US" kern="100" dirty="0">
                <a:ea typeface="Aptos" panose="020B0004020202020204" pitchFamily="34" charset="0"/>
                <a:cs typeface="Times New Roman" panose="02020603050405020304" pitchFamily="18" charset="0"/>
              </a:rPr>
              <a:t>:</a:t>
            </a:r>
          </a:p>
          <a:p>
            <a:pPr marL="339060" indent="-339060">
              <a:buFont typeface="+mj-lt"/>
              <a:buAutoNum type="arabicPeriod"/>
              <a:tabLst>
                <a:tab pos="452079" algn="l"/>
              </a:tabLst>
            </a:pPr>
            <a:r>
              <a:rPr lang="en-US" b="1" kern="100" dirty="0">
                <a:ea typeface="Aptos" panose="020B0004020202020204" pitchFamily="34" charset="0"/>
                <a:cs typeface="Times New Roman" panose="02020603050405020304" pitchFamily="18" charset="0"/>
              </a:rPr>
              <a:t>Western Beltway Widening (Florida’s Turnpike Enterprise)</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Expand capacity on State Road (SR) 429 to address increased traffic volumes.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Progress</a:t>
            </a:r>
            <a:r>
              <a:rPr lang="en-US" kern="100" dirty="0">
                <a:ea typeface="Aptos" panose="020B0004020202020204" pitchFamily="34" charset="0"/>
                <a:cs typeface="Times New Roman" panose="02020603050405020304" pitchFamily="18" charset="0"/>
              </a:rPr>
              <a:t>: Project Development &amp; Environment (PD&amp;E) study complete.</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3"/>
              </a:rPr>
              <a:t>Western Beltway Widening PD&amp;E</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a:tabLst>
                <a:tab pos="452079" algn="l"/>
              </a:tabLst>
            </a:pPr>
            <a:r>
              <a:rPr lang="en-US" b="1" kern="100" dirty="0">
                <a:ea typeface="Aptos" panose="020B0004020202020204" pitchFamily="34" charset="0"/>
                <a:cs typeface="Times New Roman" panose="02020603050405020304" pitchFamily="18" charset="0"/>
              </a:rPr>
              <a:t>Part of Moving I-4 Forward….Poinciana Parkway Extension Connector (Florida’s Turnpike Enterprise)</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Direct connection from Poinciana Parkway to I-4.</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Objective</a:t>
            </a:r>
            <a:r>
              <a:rPr lang="en-US" kern="100" dirty="0">
                <a:ea typeface="Aptos" panose="020B0004020202020204" pitchFamily="34" charset="0"/>
                <a:cs typeface="Times New Roman" panose="02020603050405020304" pitchFamily="18" charset="0"/>
              </a:rPr>
              <a:t>: Seamlessly link residential and employment centers.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3"/>
              </a:rPr>
              <a:t>Poinciana Parkway Connector PD&amp;E</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a:tabLst>
                <a:tab pos="452079" algn="l"/>
              </a:tabLst>
            </a:pPr>
            <a:r>
              <a:rPr lang="en-US" b="1" kern="100" dirty="0">
                <a:ea typeface="Aptos" panose="020B0004020202020204" pitchFamily="34" charset="0"/>
                <a:cs typeface="Times New Roman" panose="02020603050405020304" pitchFamily="18" charset="0"/>
              </a:rPr>
              <a:t>Poinciana Parkway Extension (CFX)</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Extend SR 538 to County Road 532 to improve access to growing neighborhoods.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4"/>
              </a:rPr>
              <a:t>Poinciana Parkway Extension Project</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a:tabLst>
                <a:tab pos="452079" algn="l"/>
              </a:tabLst>
            </a:pPr>
            <a:r>
              <a:rPr lang="en-US" b="1" kern="100" dirty="0">
                <a:ea typeface="Aptos" panose="020B0004020202020204" pitchFamily="34" charset="0"/>
                <a:cs typeface="Times New Roman" panose="02020603050405020304" pitchFamily="18" charset="0"/>
              </a:rPr>
              <a:t>Widening of Poinciana Parkway (CFX)</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Increase capacity between Ronald Reagan Parkway and Cypress Parkway.</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Objective</a:t>
            </a:r>
            <a:r>
              <a:rPr lang="en-US" kern="100" dirty="0">
                <a:ea typeface="Aptos" panose="020B0004020202020204" pitchFamily="34" charset="0"/>
                <a:cs typeface="Times New Roman" panose="02020603050405020304" pitchFamily="18" charset="0"/>
              </a:rPr>
              <a:t>: Alleviate congestion, improve travel times.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4"/>
              </a:rPr>
              <a:t>SR 538 Capacity Improvements</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startAt="5"/>
              <a:tabLst>
                <a:tab pos="452079" algn="l"/>
              </a:tabLst>
            </a:pPr>
            <a:r>
              <a:rPr lang="en-US" b="1" kern="100" dirty="0">
                <a:ea typeface="Aptos" panose="020B0004020202020204" pitchFamily="34" charset="0"/>
                <a:cs typeface="Times New Roman" panose="02020603050405020304" pitchFamily="18" charset="0"/>
              </a:rPr>
              <a:t>Southport Connector (CFX)</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Connect existing infrastructure to Poinciana and surrounding areas.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Impact</a:t>
            </a:r>
            <a:r>
              <a:rPr lang="en-US" kern="100" dirty="0">
                <a:ea typeface="Aptos" panose="020B0004020202020204" pitchFamily="34" charset="0"/>
                <a:cs typeface="Times New Roman" panose="02020603050405020304" pitchFamily="18" charset="0"/>
              </a:rPr>
              <a:t>: Expands access for residential and commercial developments.</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4"/>
              </a:rPr>
              <a:t>Move Poinciana</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startAt="5"/>
              <a:tabLst>
                <a:tab pos="452079" algn="l"/>
              </a:tabLst>
            </a:pPr>
            <a:r>
              <a:rPr lang="en-US" b="1" kern="100" dirty="0">
                <a:ea typeface="Aptos" panose="020B0004020202020204" pitchFamily="34" charset="0"/>
                <a:cs typeface="Times New Roman" panose="02020603050405020304" pitchFamily="18" charset="0"/>
              </a:rPr>
              <a:t>Northeast Connector Expressway (CFX)</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Extend SR 515 to provide regional connectivity.</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Stage</a:t>
            </a:r>
            <a:r>
              <a:rPr lang="en-US" kern="100" dirty="0">
                <a:ea typeface="Aptos" panose="020B0004020202020204" pitchFamily="34" charset="0"/>
                <a:cs typeface="Times New Roman" panose="02020603050405020304" pitchFamily="18" charset="0"/>
              </a:rPr>
              <a:t>: Phase 2 PD&amp;E study underway.</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4"/>
              </a:rPr>
              <a:t>Northeast Connector PD&amp;E Study</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startAt="5"/>
              <a:tabLst>
                <a:tab pos="452079" algn="l"/>
              </a:tabLst>
            </a:pPr>
            <a:r>
              <a:rPr lang="en-US" b="1" kern="100" dirty="0">
                <a:ea typeface="Aptos" panose="020B0004020202020204" pitchFamily="34" charset="0"/>
                <a:cs typeface="Times New Roman" panose="02020603050405020304" pitchFamily="18" charset="0"/>
              </a:rPr>
              <a:t>Osceola Parkway Extension (CFX)</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Extend Osceola Parkway to enhance regional east-west connectivity.</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Challenges</a:t>
            </a:r>
            <a:r>
              <a:rPr lang="en-US" kern="100" dirty="0">
                <a:ea typeface="Aptos" panose="020B0004020202020204" pitchFamily="34" charset="0"/>
                <a:cs typeface="Times New Roman" panose="02020603050405020304" pitchFamily="18" charset="0"/>
              </a:rPr>
              <a:t>: Balancing growth and environmental preservation.</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Resource</a:t>
            </a:r>
            <a:r>
              <a:rPr lang="en-US" kern="100" dirty="0">
                <a:ea typeface="Aptos" panose="020B0004020202020204" pitchFamily="34" charset="0"/>
                <a:cs typeface="Times New Roman" panose="02020603050405020304" pitchFamily="18" charset="0"/>
              </a:rPr>
              <a:t>: </a:t>
            </a:r>
            <a:r>
              <a:rPr lang="en-US" u="sng" kern="100" dirty="0">
                <a:solidFill>
                  <a:srgbClr val="467886"/>
                </a:solidFill>
                <a:ea typeface="Aptos" panose="020B0004020202020204" pitchFamily="34" charset="0"/>
                <a:cs typeface="Times New Roman" panose="02020603050405020304" pitchFamily="18" charset="0"/>
                <a:hlinkClick r:id="rId4"/>
              </a:rPr>
              <a:t>Osceola Parkway Extension</a:t>
            </a:r>
            <a:endParaRPr lang="en-US" kern="100" dirty="0">
              <a:ea typeface="Aptos" panose="020B0004020202020204" pitchFamily="34" charset="0"/>
              <a:cs typeface="Times New Roman" panose="02020603050405020304" pitchFamily="18" charset="0"/>
            </a:endParaRPr>
          </a:p>
          <a:p>
            <a:pPr marL="339060" indent="-339060">
              <a:buFont typeface="+mj-lt"/>
              <a:buAutoNum type="arabicPeriod" startAt="5"/>
              <a:tabLst>
                <a:tab pos="452079" algn="l"/>
              </a:tabLst>
            </a:pPr>
            <a:r>
              <a:rPr lang="en-US" b="1" kern="100" dirty="0">
                <a:ea typeface="Aptos" panose="020B0004020202020204" pitchFamily="34" charset="0"/>
                <a:cs typeface="Times New Roman" panose="02020603050405020304" pitchFamily="18" charset="0"/>
              </a:rPr>
              <a:t>Turnpike Widening Initiative (FTE)</a:t>
            </a:r>
            <a:r>
              <a:rPr lang="en-US" kern="100" dirty="0">
                <a:ea typeface="Aptos" panose="020B0004020202020204" pitchFamily="34" charset="0"/>
                <a:cs typeface="Times New Roman" panose="02020603050405020304" pitchFamily="18" charset="0"/>
              </a:rPr>
              <a:t>:</a:t>
            </a:r>
          </a:p>
          <a:p>
            <a:pPr marL="734629" lvl="1" indent="-282550">
              <a:buSzPts val="1000"/>
              <a:buFont typeface="Courier New" panose="02070309020205020404" pitchFamily="49" charset="0"/>
              <a:buChar char="o"/>
              <a:tabLst>
                <a:tab pos="904159" algn="l"/>
              </a:tabLst>
            </a:pPr>
            <a:r>
              <a:rPr lang="en-US" b="1" kern="100" dirty="0">
                <a:ea typeface="Aptos" panose="020B0004020202020204" pitchFamily="34" charset="0"/>
                <a:cs typeface="Times New Roman" panose="02020603050405020304" pitchFamily="18" charset="0"/>
              </a:rPr>
              <a:t>Scope</a:t>
            </a:r>
            <a:r>
              <a:rPr lang="en-US" kern="100" dirty="0">
                <a:ea typeface="Aptos" panose="020B0004020202020204" pitchFamily="34" charset="0"/>
                <a:cs typeface="Times New Roman" panose="02020603050405020304" pitchFamily="18" charset="0"/>
              </a:rPr>
              <a:t>: Increase capacity through Osceola County to meet existing and future travel demands</a:t>
            </a:r>
          </a:p>
          <a:p>
            <a:pPr marL="734629" lvl="1" indent="-282550">
              <a:buSzPts val="1000"/>
              <a:buFont typeface="Courier New" panose="02070309020205020404" pitchFamily="49" charset="0"/>
              <a:buChar char="o"/>
              <a:tabLst>
                <a:tab pos="904159" algn="l"/>
              </a:tabLst>
            </a:pPr>
            <a:r>
              <a:rPr lang="en-US" b="1" dirty="0">
                <a:ea typeface="Aptos" panose="020B0004020202020204" pitchFamily="34" charset="0"/>
                <a:cs typeface="Times New Roman" panose="02020603050405020304" pitchFamily="18" charset="0"/>
              </a:rPr>
              <a:t>Resource</a:t>
            </a:r>
            <a:r>
              <a:rPr lang="en-US" dirty="0">
                <a:ea typeface="Aptos" panose="020B0004020202020204" pitchFamily="34" charset="0"/>
                <a:cs typeface="Times New Roman" panose="02020603050405020304" pitchFamily="18" charset="0"/>
              </a:rPr>
              <a:t>: </a:t>
            </a:r>
            <a:r>
              <a:rPr lang="en-US" u="sng" dirty="0">
                <a:solidFill>
                  <a:srgbClr val="467886"/>
                </a:solidFill>
                <a:ea typeface="Aptos" panose="020B0004020202020204" pitchFamily="34" charset="0"/>
                <a:cs typeface="Times New Roman" panose="02020603050405020304" pitchFamily="18" charset="0"/>
                <a:hlinkClick r:id="rId5"/>
              </a:rPr>
              <a:t>Featured Projects</a:t>
            </a:r>
            <a:endParaRPr lang="en-US" dirty="0">
              <a:latin typeface="+mn-lt"/>
            </a:endParaRPr>
          </a:p>
        </p:txBody>
      </p:sp>
      <p:sp>
        <p:nvSpPr>
          <p:cNvPr id="4" name="Slide Number Placeholder 3"/>
          <p:cNvSpPr>
            <a:spLocks noGrp="1"/>
          </p:cNvSpPr>
          <p:nvPr>
            <p:ph type="sldNum" sz="quarter" idx="5"/>
          </p:nvPr>
        </p:nvSpPr>
        <p:spPr/>
        <p:txBody>
          <a:bodyPr/>
          <a:lstStyle/>
          <a:p>
            <a:fld id="{336E68A5-09AD-492F-9073-57D9D63C8380}" type="slidenum">
              <a:rPr lang="en-US" smtClean="0"/>
              <a:t>30</a:t>
            </a:fld>
            <a:endParaRPr lang="en-US" dirty="0"/>
          </a:p>
        </p:txBody>
      </p:sp>
    </p:spTree>
    <p:extLst>
      <p:ext uri="{BB962C8B-B14F-4D97-AF65-F5344CB8AC3E}">
        <p14:creationId xmlns:p14="http://schemas.microsoft.com/office/powerpoint/2010/main" val="3532417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CNC</a:t>
            </a:r>
          </a:p>
          <a:p>
            <a:pPr defTabSz="904159">
              <a:defRPr/>
            </a:pPr>
            <a:endParaRPr lang="en-US" dirty="0"/>
          </a:p>
          <a:p>
            <a:r>
              <a:rPr lang="en-US" dirty="0"/>
              <a:t>Increased congestion and insufficient funding threaten the County’s infrastructure.</a:t>
            </a:r>
          </a:p>
          <a:p>
            <a:r>
              <a:rPr lang="en-US" dirty="0"/>
              <a:t>Mobility fees ensure new developments contribute fairly to transportation improvements needed to accommodate those new developments.</a:t>
            </a:r>
          </a:p>
          <a:p>
            <a:pPr defTabSz="904159">
              <a:defRPr/>
            </a:pPr>
            <a:endParaRPr lang="en-US" dirty="0"/>
          </a:p>
          <a:p>
            <a:endParaRPr lang="en-US" dirty="0"/>
          </a:p>
        </p:txBody>
      </p:sp>
      <p:sp>
        <p:nvSpPr>
          <p:cNvPr id="4" name="Slide Number Placeholder 3"/>
          <p:cNvSpPr>
            <a:spLocks noGrp="1"/>
          </p:cNvSpPr>
          <p:nvPr>
            <p:ph type="sldNum" sz="quarter" idx="5"/>
          </p:nvPr>
        </p:nvSpPr>
        <p:spPr/>
        <p:txBody>
          <a:bodyPr/>
          <a:lstStyle/>
          <a:p>
            <a:fld id="{336E68A5-09AD-492F-9073-57D9D63C8380}" type="slidenum">
              <a:rPr lang="en-US" smtClean="0"/>
              <a:t>31</a:t>
            </a:fld>
            <a:endParaRPr lang="en-US" dirty="0"/>
          </a:p>
        </p:txBody>
      </p:sp>
    </p:spTree>
    <p:extLst>
      <p:ext uri="{BB962C8B-B14F-4D97-AF65-F5344CB8AC3E}">
        <p14:creationId xmlns:p14="http://schemas.microsoft.com/office/powerpoint/2010/main" val="21842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Great</a:t>
            </a:r>
            <a:r>
              <a:rPr lang="en-US" sz="1200" kern="1200" baseline="0" dirty="0">
                <a:solidFill>
                  <a:schemeClr val="tx1"/>
                </a:solidFill>
                <a:effectLst/>
                <a:latin typeface="+mn-lt"/>
                <a:ea typeface="+mn-ea"/>
                <a:cs typeface="+mn-cs"/>
              </a:rPr>
              <a:t> Recession – 2007-2009</a:t>
            </a:r>
          </a:p>
          <a:p>
            <a:r>
              <a:rPr lang="en-US" sz="1200" kern="1200" baseline="0" dirty="0">
                <a:solidFill>
                  <a:schemeClr val="tx1"/>
                </a:solidFill>
                <a:effectLst/>
                <a:latin typeface="+mn-lt"/>
                <a:ea typeface="+mn-ea"/>
                <a:cs typeface="+mn-cs"/>
              </a:rPr>
              <a:t>GM changes 2011 – transportation concurrency </a:t>
            </a:r>
            <a:r>
              <a:rPr lang="en-US" b="1" i="0" dirty="0" err="1">
                <a:solidFill>
                  <a:srgbClr val="333333"/>
                </a:solidFill>
                <a:effectLst/>
                <a:latin typeface="Montserrat" panose="00000500000000000000" pitchFamily="2" charset="0"/>
              </a:rPr>
              <a:t>Concurrency</a:t>
            </a:r>
            <a:r>
              <a:rPr lang="en-US" b="1" i="0" dirty="0">
                <a:solidFill>
                  <a:srgbClr val="333333"/>
                </a:solidFill>
                <a:effectLst/>
                <a:latin typeface="Montserrat" panose="00000500000000000000" pitchFamily="2" charset="0"/>
              </a:rPr>
              <a:t>.</a:t>
            </a:r>
            <a:r>
              <a:rPr lang="en-US" b="0" i="0" dirty="0">
                <a:solidFill>
                  <a:srgbClr val="333333"/>
                </a:solidFill>
                <a:effectLst/>
                <a:latin typeface="Montserrat" panose="00000500000000000000" pitchFamily="2" charset="0"/>
              </a:rPr>
              <a:t> The requirement that public facilities be in place at the time they are needed for new development was a hallmark of the Growth Management Act. The act maintained the concurrency requirements for potable water, solid waste, drainage and sanitary sewer, but eliminated the requirements for transportation, schools and parks, as well as financial feasibility requirements. local governments could amend its comprehensive plan to delete transportation, schools and parks from its concurrency requirements. If a local government wishes to continue enforcing concurrency for optional items, it must do so as part of the capital improvements plan. These optional concurrency decisions must be based on appropriate data and analysis and a level of service standard. For transportation concurrency, development projects can satisfy concurrency requirements through a proportionate-share formula which deducts costs of providing for “transportation deficiencies” – a new term used in place of “backlog.”</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GM requirement – accommodate population projected by the state</a:t>
            </a:r>
          </a:p>
          <a:p>
            <a:r>
              <a:rPr lang="en-US" sz="1200" kern="1200" baseline="0" dirty="0" err="1">
                <a:solidFill>
                  <a:schemeClr val="tx1"/>
                </a:solidFill>
                <a:effectLst/>
                <a:latin typeface="+mn-lt"/>
                <a:ea typeface="+mn-ea"/>
                <a:cs typeface="+mn-cs"/>
              </a:rPr>
              <a:t>SunRail</a:t>
            </a:r>
            <a:r>
              <a:rPr lang="en-US" sz="1200" kern="1200" baseline="0" dirty="0">
                <a:solidFill>
                  <a:schemeClr val="tx1"/>
                </a:solidFill>
                <a:effectLst/>
                <a:latin typeface="+mn-lt"/>
                <a:ea typeface="+mn-ea"/>
                <a:cs typeface="+mn-cs"/>
              </a:rPr>
              <a:t> – 2018 </a:t>
            </a:r>
          </a:p>
          <a:p>
            <a:r>
              <a:rPr lang="en-US" sz="1200" b="0" i="0" kern="1200" dirty="0">
                <a:solidFill>
                  <a:schemeClr val="tx1"/>
                </a:solidFill>
                <a:effectLst/>
                <a:latin typeface="+mn-lt"/>
                <a:ea typeface="+mn-ea"/>
                <a:cs typeface="+mn-cs"/>
              </a:rPr>
              <a:t>Retail apocalypse is the closing of a large number of retail stores, especially those of large chains, starting in 2010 and continuing onward. Over 12,000 stores have been closed since 2010</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Comprehensive Plan – UGB established: 2007</a:t>
            </a:r>
          </a:p>
          <a:p>
            <a:r>
              <a:rPr lang="en-US" sz="1200" kern="1200" dirty="0">
                <a:solidFill>
                  <a:schemeClr val="tx1"/>
                </a:solidFill>
                <a:effectLst/>
                <a:latin typeface="+mn-lt"/>
                <a:ea typeface="+mn-ea"/>
                <a:cs typeface="+mn-cs"/>
              </a:rPr>
              <a:t>Mixed Use Districts: 2007</a:t>
            </a:r>
          </a:p>
          <a:p>
            <a:r>
              <a:rPr lang="en-US" sz="1200" kern="1200" dirty="0">
                <a:solidFill>
                  <a:schemeClr val="tx1"/>
                </a:solidFill>
                <a:effectLst/>
                <a:latin typeface="+mn-lt"/>
                <a:ea typeface="+mn-ea"/>
                <a:cs typeface="+mn-cs"/>
              </a:rPr>
              <a:t>East, South NED CMPs 2010 (approx.)</a:t>
            </a:r>
          </a:p>
          <a:p>
            <a:r>
              <a:rPr lang="en-US" sz="1200" kern="1200" dirty="0">
                <a:solidFill>
                  <a:schemeClr val="tx1"/>
                </a:solidFill>
                <a:effectLst/>
                <a:latin typeface="+mn-lt"/>
                <a:ea typeface="+mn-ea"/>
                <a:cs typeface="+mn-cs"/>
              </a:rPr>
              <a:t>Transportation Funding Study</a:t>
            </a:r>
          </a:p>
          <a:p>
            <a:r>
              <a:rPr lang="en-US" sz="1200" kern="1200" dirty="0">
                <a:solidFill>
                  <a:schemeClr val="tx1"/>
                </a:solidFill>
                <a:effectLst/>
                <a:latin typeface="+mn-lt"/>
                <a:ea typeface="+mn-ea"/>
                <a:cs typeface="+mn-cs"/>
              </a:rPr>
              <a:t>Sustainability Report</a:t>
            </a:r>
          </a:p>
          <a:p>
            <a:r>
              <a:rPr lang="en-US" sz="1200" kern="1200" dirty="0">
                <a:solidFill>
                  <a:schemeClr val="tx1"/>
                </a:solidFill>
                <a:effectLst/>
                <a:latin typeface="+mn-lt"/>
                <a:ea typeface="+mn-ea"/>
                <a:cs typeface="+mn-cs"/>
              </a:rPr>
              <a:t>Comprehensive Plan update 2018</a:t>
            </a:r>
          </a:p>
          <a:p>
            <a:r>
              <a:rPr lang="en-US" sz="1200" kern="1200" dirty="0">
                <a:solidFill>
                  <a:schemeClr val="tx1"/>
                </a:solidFill>
                <a:effectLst/>
                <a:latin typeface="+mn-lt"/>
                <a:ea typeface="+mn-ea"/>
                <a:cs typeface="+mn-cs"/>
              </a:rPr>
              <a:t>Land Development Code update 2019</a:t>
            </a:r>
          </a:p>
          <a:p>
            <a:pPr marL="457200" indent="-457200">
              <a:spcBef>
                <a:spcPct val="50000"/>
              </a:spcBef>
            </a:pPr>
            <a:endParaRPr lang="en-US" sz="1600" b="1" dirty="0">
              <a:solidFill>
                <a:srgbClr val="99CC00"/>
              </a:solidFill>
              <a:latin typeface="Arial Unicode MS" pitchFamily="34" charset="-128"/>
              <a:ea typeface="Arial Unicode MS" pitchFamily="34" charset="-128"/>
              <a:cs typeface="Arial Unicode MS" pitchFamily="34" charset="-128"/>
            </a:endParaRPr>
          </a:p>
          <a:p>
            <a:pPr marL="457200" indent="-457200">
              <a:spcBef>
                <a:spcPct val="50000"/>
              </a:spcBef>
            </a:pPr>
            <a:endParaRPr lang="en-US" sz="1600" b="1" dirty="0">
              <a:solidFill>
                <a:srgbClr val="99CC00"/>
              </a:solidFill>
              <a:latin typeface="Arial Unicode MS" pitchFamily="34" charset="-128"/>
              <a:ea typeface="Arial Unicode MS" pitchFamily="34" charset="-128"/>
              <a:cs typeface="Arial Unicode MS" pitchFamily="34" charset="-128"/>
            </a:endParaRPr>
          </a:p>
          <a:p>
            <a:pPr marL="457200" indent="-457200">
              <a:spcBef>
                <a:spcPct val="50000"/>
              </a:spcBef>
            </a:pPr>
            <a:endParaRPr lang="en-US" sz="1600" b="1" dirty="0">
              <a:solidFill>
                <a:srgbClr val="99CC00"/>
              </a:solidFill>
              <a:latin typeface="Arial Unicode MS" pitchFamily="34" charset="-128"/>
              <a:ea typeface="Arial Unicode MS" pitchFamily="34" charset="-128"/>
              <a:cs typeface="Arial Unicode MS" pitchFamily="34" charset="-128"/>
            </a:endParaRPr>
          </a:p>
          <a:p>
            <a:pPr marL="457200" indent="-457200">
              <a:spcBef>
                <a:spcPct val="50000"/>
              </a:spcBef>
            </a:pPr>
            <a:endParaRPr lang="en-US" sz="1600" b="1" dirty="0">
              <a:solidFill>
                <a:srgbClr val="99CC00"/>
              </a:solidFill>
              <a:latin typeface="Arial Unicode MS" pitchFamily="34" charset="-128"/>
              <a:ea typeface="Arial Unicode MS" pitchFamily="34" charset="-128"/>
              <a:cs typeface="Arial Unicode MS" pitchFamily="34" charset="-128"/>
            </a:endParaRPr>
          </a:p>
          <a:p>
            <a:pPr marL="457200" indent="-457200">
              <a:spcBef>
                <a:spcPct val="50000"/>
              </a:spcBef>
            </a:pPr>
            <a:endParaRPr lang="en-US" sz="1600" b="1" dirty="0">
              <a:solidFill>
                <a:srgbClr val="99CC00"/>
              </a:solidFill>
              <a:latin typeface="Arial Unicode MS" pitchFamily="34" charset="-128"/>
              <a:ea typeface="Arial Unicode MS" pitchFamily="34" charset="-128"/>
              <a:cs typeface="Arial Unicode MS" pitchFamily="34" charset="-128"/>
            </a:endParaRPr>
          </a:p>
          <a:p>
            <a:pPr marL="457200" indent="-457200">
              <a:spcBef>
                <a:spcPct val="50000"/>
              </a:spcBef>
            </a:pPr>
            <a:r>
              <a:rPr lang="en-US" sz="1600" b="1" dirty="0">
                <a:solidFill>
                  <a:srgbClr val="99CC00"/>
                </a:solidFill>
                <a:latin typeface="Arial Unicode MS" pitchFamily="34" charset="-128"/>
                <a:ea typeface="Arial Unicode MS" pitchFamily="34" charset="-128"/>
                <a:cs typeface="Arial Unicode MS" pitchFamily="34" charset="-128"/>
              </a:rPr>
              <a:t>Proactive Growth Approach</a:t>
            </a:r>
          </a:p>
          <a:p>
            <a:pPr marL="457200" indent="-457200">
              <a:spcBef>
                <a:spcPct val="50000"/>
              </a:spcBef>
            </a:pPr>
            <a:r>
              <a:rPr lang="en-US" sz="1200" b="1" dirty="0">
                <a:latin typeface="Arial Unicode MS" pitchFamily="34" charset="-128"/>
                <a:ea typeface="Arial Unicode MS" pitchFamily="34" charset="-128"/>
                <a:cs typeface="Arial Unicode MS" pitchFamily="34" charset="-128"/>
              </a:rPr>
              <a:t>2007 – New Comprehensive Plan  -  Quality Growth, Transit, Job Centers Focus</a:t>
            </a:r>
          </a:p>
          <a:p>
            <a:pPr marL="457200" indent="-457200">
              <a:spcBef>
                <a:spcPct val="50000"/>
              </a:spcBef>
            </a:pPr>
            <a:r>
              <a:rPr lang="en-US" sz="1200" b="1" dirty="0">
                <a:latin typeface="Arial Unicode MS" pitchFamily="34" charset="-128"/>
                <a:ea typeface="Arial Unicode MS" pitchFamily="34" charset="-128"/>
                <a:cs typeface="Arial Unicode MS" pitchFamily="34" charset="-128"/>
              </a:rPr>
              <a:t>2010 – 60,000 Ac.  Planned Private/Public Partnership, Quality Growth (MUD)</a:t>
            </a:r>
          </a:p>
          <a:p>
            <a:pPr marL="457200" indent="-457200">
              <a:spcBef>
                <a:spcPct val="50000"/>
              </a:spcBef>
            </a:pPr>
            <a:r>
              <a:rPr lang="en-US" sz="1200" b="1" dirty="0">
                <a:latin typeface="Arial Unicode MS" pitchFamily="34" charset="-128"/>
                <a:ea typeface="Arial Unicode MS" pitchFamily="34" charset="-128"/>
                <a:cs typeface="Arial Unicode MS" pitchFamily="34" charset="-128"/>
              </a:rPr>
              <a:t>2011 – Key Transportation Corridors Aligned with Land Use/Jobs and Housing Aligned</a:t>
            </a:r>
          </a:p>
          <a:p>
            <a:pPr marL="457200" indent="-457200">
              <a:spcBef>
                <a:spcPct val="50000"/>
              </a:spcBef>
            </a:pPr>
            <a:endParaRPr lang="en-US" sz="1200" b="1" dirty="0">
              <a:solidFill>
                <a:srgbClr val="99CC00"/>
              </a:solidFill>
              <a:latin typeface="Arial Unicode MS" pitchFamily="34" charset="-128"/>
              <a:ea typeface="Arial Unicode MS" pitchFamily="34" charset="-128"/>
              <a:cs typeface="Arial Unicode MS" pitchFamily="34" charset="-128"/>
            </a:endParaRPr>
          </a:p>
          <a:p>
            <a:r>
              <a:rPr lang="en-US" sz="1200" u="none" strike="noStrike" kern="1200" dirty="0">
                <a:solidFill>
                  <a:schemeClr val="tx1"/>
                </a:solidFill>
                <a:effectLst/>
                <a:latin typeface="+mn-lt"/>
                <a:ea typeface="+mn-ea"/>
                <a:cs typeface="+mn-cs"/>
              </a:rPr>
              <a:t>ULI – MXDs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Second round urban infill area (Comp Plan changes)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Sustainability</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Implement – LDC and developments since</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Balanced jobs/housing with new map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We have done the study, the planning, the code (what are our strategies)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Process is working but it WILL NOT happen overnight – there will be a transition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Connectivity is going to upset people, but congestion is upsetting them now</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Strategically there are a few corridors with major problems: Boggy Creek, Neptune, E192, Pleasant Hill/Poinciana, other? – strategies for those can be multi-faceted</a:t>
            </a:r>
            <a:endParaRPr lang="en-US" sz="1200" kern="1200" dirty="0">
              <a:solidFill>
                <a:schemeClr val="tx1"/>
              </a:solidFill>
              <a:effectLst/>
              <a:latin typeface="+mn-lt"/>
              <a:ea typeface="+mn-ea"/>
              <a:cs typeface="+mn-cs"/>
            </a:endParaRPr>
          </a:p>
          <a:p>
            <a:endParaRPr lang="en-US" dirty="0"/>
          </a:p>
          <a:p>
            <a:pPr marL="457200" indent="-457200">
              <a:spcBef>
                <a:spcPct val="50000"/>
              </a:spcBef>
            </a:pPr>
            <a:endParaRPr lang="en-US" sz="1200" b="1" dirty="0">
              <a:solidFill>
                <a:srgbClr val="99CC00"/>
              </a:solidFill>
              <a:latin typeface="Arial Unicode MS" pitchFamily="34" charset="-128"/>
              <a:ea typeface="Arial Unicode MS" pitchFamily="34" charset="-128"/>
              <a:cs typeface="Arial Unicode MS" pitchFamily="34" charset="-128"/>
            </a:endParaRPr>
          </a:p>
          <a:p>
            <a:endParaRPr lang="en-US"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684DB1-F02D-4914-9F97-D42AD22240AC}" type="slidenum">
              <a:rPr lang="en-US" altLang="en-US"/>
              <a:pPr eaLnBrk="1" hangingPunct="1"/>
              <a:t>3</a:t>
            </a:fld>
            <a:endParaRPr lang="en-US" altLang="en-US"/>
          </a:p>
        </p:txBody>
      </p:sp>
    </p:spTree>
    <p:extLst>
      <p:ext uri="{BB962C8B-B14F-4D97-AF65-F5344CB8AC3E}">
        <p14:creationId xmlns:p14="http://schemas.microsoft.com/office/powerpoint/2010/main" val="2166375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674">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Before a road can be built or improved, there is generally an established process: </a:t>
            </a:r>
          </a:p>
          <a:p>
            <a:pPr marL="343003" indent="-343003">
              <a:buFont typeface="+mj-lt"/>
              <a:buAutoNum type="arabicPeriod"/>
            </a:pPr>
            <a:r>
              <a:rPr lang="en-US" sz="1200" kern="100" dirty="0">
                <a:latin typeface="Calibri" panose="020F0502020204030204" pitchFamily="34" charset="0"/>
                <a:ea typeface="Calibri" panose="020F0502020204030204" pitchFamily="34" charset="0"/>
                <a:cs typeface="Times New Roman" panose="02020603050405020304" pitchFamily="18" charset="0"/>
              </a:rPr>
              <a:t>The Master Plan identifies the regional needs and outlines the transportation goals for the county.</a:t>
            </a:r>
          </a:p>
          <a:p>
            <a:pPr marL="343003" indent="-343003">
              <a:buFont typeface="+mj-lt"/>
              <a:buAutoNum type="arabicPeriod"/>
            </a:pPr>
            <a:r>
              <a:rPr lang="en-US" sz="1200" kern="100" dirty="0">
                <a:latin typeface="Calibri" panose="020F0502020204030204" pitchFamily="34" charset="0"/>
                <a:ea typeface="Calibri" panose="020F0502020204030204" pitchFamily="34" charset="0"/>
                <a:cs typeface="Times New Roman" panose="02020603050405020304" pitchFamily="18" charset="0"/>
              </a:rPr>
              <a:t>The Concept Study. In this stage, various concepts and alternatives are considered to address the identified needs.</a:t>
            </a:r>
          </a:p>
          <a:p>
            <a:pPr marL="343003" indent="-343003">
              <a:buFont typeface="+mj-lt"/>
              <a:buAutoNum type="arabicPeriod"/>
            </a:pPr>
            <a:r>
              <a:rPr lang="en-US" sz="1200" kern="100" dirty="0">
                <a:latin typeface="Calibri" panose="020F0502020204030204" pitchFamily="34" charset="0"/>
                <a:ea typeface="Calibri" panose="020F0502020204030204" pitchFamily="34" charset="0"/>
                <a:cs typeface="Times New Roman" panose="02020603050405020304" pitchFamily="18" charset="0"/>
              </a:rPr>
              <a:t>The PD&amp;E Study, Project Development and Environment Study,  evaluates the potential impacts and benefits of the proposed project, considering environmental, social, and economic factors. This can take up to 2 years to complete.</a:t>
            </a:r>
          </a:p>
          <a:p>
            <a:pPr marL="343003" indent="-343003">
              <a:buFont typeface="+mj-lt"/>
              <a:buAutoNum type="arabicPeriod"/>
            </a:pPr>
            <a:r>
              <a:rPr lang="en-US" sz="1200" kern="100" dirty="0">
                <a:latin typeface="Calibri" panose="020F0502020204030204" pitchFamily="34" charset="0"/>
                <a:ea typeface="Calibri" panose="020F0502020204030204" pitchFamily="34" charset="0"/>
                <a:cs typeface="Times New Roman" panose="02020603050405020304" pitchFamily="18" charset="0"/>
              </a:rPr>
              <a:t>The Design, where detailed plans, right-of-way needs, and specifications are developed. Design is generally a two-year process, as well. </a:t>
            </a:r>
          </a:p>
          <a:p>
            <a:pPr marL="343003" indent="-343003">
              <a:buFont typeface="+mj-lt"/>
              <a:buAutoNum type="arabicPeriod"/>
            </a:pPr>
            <a:r>
              <a:rPr lang="en-US" sz="1200" kern="100" dirty="0">
                <a:latin typeface="Calibri" panose="020F0502020204030204" pitchFamily="34" charset="0"/>
                <a:ea typeface="Calibri" panose="020F0502020204030204" pitchFamily="34" charset="0"/>
                <a:cs typeface="Times New Roman" panose="02020603050405020304" pitchFamily="18" charset="0"/>
              </a:rPr>
              <a:t>And finally, the construction stage, which involves the actual construction of the road project based on the approved design. Depending upon the complexity of the road-building, construction can take anywhere from two to four years. </a:t>
            </a:r>
          </a:p>
          <a:p>
            <a:r>
              <a:rPr lang="en-US" sz="1200" kern="100" dirty="0">
                <a:latin typeface="Calibri" panose="020F0502020204030204" pitchFamily="34" charset="0"/>
                <a:ea typeface="Calibri" panose="020F0502020204030204" pitchFamily="34" charset="0"/>
                <a:cs typeface="Times New Roman" panose="02020603050405020304" pitchFamily="18" charset="0"/>
              </a:rPr>
              <a:t>The projects we’re discussing today are ready in construction!</a:t>
            </a:r>
          </a:p>
          <a:p>
            <a:pPr defTabSz="914674">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48473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Calibri" panose="020F0502020204030204" pitchFamily="34" charset="0"/>
                <a:ea typeface="Calibri" panose="020F0502020204030204" pitchFamily="34" charset="0"/>
                <a:cs typeface="Times New Roman" panose="02020603050405020304" pitchFamily="18" charset="0"/>
              </a:rPr>
              <a:t>The Osceola County Board of County Commissioners is fully committed to improving transportation options for all residents of our county. In late 2019, the Commissioners made a significant and historic investment in road improvements by refinancing bonds that were originally used to construct Osceola Parkway.</a:t>
            </a:r>
          </a:p>
          <a:p>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r>
              <a:rPr lang="en-US" sz="1200" kern="100" dirty="0">
                <a:latin typeface="Calibri" panose="020F0502020204030204" pitchFamily="34" charset="0"/>
                <a:ea typeface="Calibri" panose="020F0502020204030204" pitchFamily="34" charset="0"/>
                <a:cs typeface="Times New Roman" panose="02020603050405020304" pitchFamily="18" charset="0"/>
              </a:rPr>
              <a:t>Approximately $200 million from the refinanced bonds has been allocated for the design and construction of five important roadways (</a:t>
            </a:r>
            <a:r>
              <a:rPr lang="en-US" sz="1200" b="0" i="0" dirty="0">
                <a:solidFill>
                  <a:srgbClr val="001D35"/>
                </a:solidFill>
                <a:effectLst/>
                <a:latin typeface="Google Sans"/>
              </a:rPr>
              <a:t>Simpson Road, Boggy Creek Road, Poinciana Boulevard, Bill Beck Boulevard, and Partin Settlement Road)</a:t>
            </a:r>
            <a:r>
              <a:rPr lang="en-US" sz="1200" kern="100" dirty="0">
                <a:latin typeface="Calibri" panose="020F0502020204030204" pitchFamily="34" charset="0"/>
                <a:ea typeface="Calibri" panose="020F0502020204030204" pitchFamily="34" charset="0"/>
                <a:cs typeface="Times New Roman" panose="02020603050405020304" pitchFamily="18" charset="0"/>
              </a:rPr>
              <a:t>. To ensure successful outcomes, Osceola also actively collaborates with local, state, and federal transportation partners such as the Central Florida Expressway Authority, the Florida Turnpike Enterprise, the Florida Department of Transportation, and the Federal Highway Administration. This slide shows all of the road projects that the County and its transportation partners are currently advancing into construction. </a:t>
            </a:r>
          </a:p>
          <a:p>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r>
              <a:rPr lang="en-US" sz="1200" kern="100" dirty="0">
                <a:latin typeface="Calibri" panose="020F0502020204030204" pitchFamily="34" charset="0"/>
                <a:ea typeface="Calibri" panose="020F0502020204030204" pitchFamily="34" charset="0"/>
                <a:cs typeface="Times New Roman" panose="02020603050405020304" pitchFamily="18" charset="0"/>
              </a:rPr>
              <a:t>Next, I’d like to give you some details about five specific County-funded road improvement projects that are ready for construction. </a:t>
            </a:r>
            <a:r>
              <a:rPr lang="en-US" sz="1200" dirty="0">
                <a:latin typeface="Calibri" panose="020F0502020204030204" pitchFamily="34" charset="0"/>
                <a:ea typeface="Calibri" panose="020F0502020204030204" pitchFamily="34" charset="0"/>
                <a:cs typeface="Times New Roman" panose="02020603050405020304" pitchFamily="18" charset="0"/>
              </a:rPr>
              <a:t>They are already under construction. </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1507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Completed:</a:t>
            </a:r>
          </a:p>
          <a:p>
            <a:pPr marL="285750" indent="-285750">
              <a:buFont typeface="Arial" panose="020B0604020202020204" pitchFamily="34" charset="0"/>
              <a:buChar char="•"/>
            </a:pPr>
            <a:r>
              <a:rPr lang="en-US" sz="1200" b="1" dirty="0">
                <a:solidFill>
                  <a:srgbClr val="002060"/>
                </a:solidFill>
                <a:latin typeface="Gotham Bold"/>
                <a:cs typeface="Arial" panose="020B0604020202020204" pitchFamily="34" charset="0"/>
              </a:rPr>
              <a:t>Westside Boulevard Extension: </a:t>
            </a:r>
            <a:r>
              <a:rPr lang="en-US" sz="1200" dirty="0">
                <a:solidFill>
                  <a:srgbClr val="002060"/>
                </a:solidFill>
                <a:latin typeface="Gotham Bold"/>
                <a:cs typeface="Arial" panose="020B0604020202020204" pitchFamily="34" charset="0"/>
              </a:rPr>
              <a:t>From Barry Road to south of Solara Resort</a:t>
            </a:r>
          </a:p>
          <a:p>
            <a:pPr marL="285750" indent="-285750">
              <a:buFont typeface="Arial" panose="020B0604020202020204" pitchFamily="34" charset="0"/>
              <a:buChar char="•"/>
            </a:pPr>
            <a:r>
              <a:rPr lang="en-US" sz="1200" b="1" dirty="0">
                <a:solidFill>
                  <a:srgbClr val="002060"/>
                </a:solidFill>
                <a:latin typeface="Gotham Bold"/>
                <a:cs typeface="Arial" panose="020B0604020202020204" pitchFamily="34" charset="0"/>
              </a:rPr>
              <a:t>Fortune Road and Simpson Road Intersection</a:t>
            </a:r>
          </a:p>
          <a:p>
            <a:pPr marL="285750" indent="-285750">
              <a:buFont typeface="Arial" panose="020B0604020202020204" pitchFamily="34" charset="0"/>
              <a:buChar char="•"/>
            </a:pPr>
            <a:r>
              <a:rPr lang="en-US" sz="1200" b="1" dirty="0">
                <a:solidFill>
                  <a:srgbClr val="002060"/>
                </a:solidFill>
                <a:latin typeface="Gotham Bold"/>
                <a:cs typeface="Arial" panose="020B0604020202020204" pitchFamily="34" charset="0"/>
              </a:rPr>
              <a:t>Simpson Road: </a:t>
            </a:r>
            <a:r>
              <a:rPr lang="en-US" sz="1200" dirty="0">
                <a:solidFill>
                  <a:srgbClr val="002060"/>
                </a:solidFill>
                <a:latin typeface="Gotham Bold"/>
                <a:cs typeface="Arial" panose="020B0604020202020204" pitchFamily="34" charset="0"/>
              </a:rPr>
              <a:t>From U.S. 192 to Winners Circle</a:t>
            </a:r>
          </a:p>
          <a:p>
            <a:pPr marL="285750" indent="-285750">
              <a:buFont typeface="Arial" panose="020B0604020202020204" pitchFamily="34" charset="0"/>
              <a:buChar char="•"/>
            </a:pPr>
            <a:r>
              <a:rPr lang="en-US" sz="1200" b="1" dirty="0">
                <a:solidFill>
                  <a:srgbClr val="002060"/>
                </a:solidFill>
                <a:latin typeface="Gotham Bold"/>
                <a:cs typeface="Arial" panose="020B0604020202020204" pitchFamily="34" charset="0"/>
              </a:rPr>
              <a:t>Kissimmee - St. Cloud Connector Trail</a:t>
            </a:r>
          </a:p>
          <a:p>
            <a:endParaRPr lang="en-US" dirty="0"/>
          </a:p>
        </p:txBody>
      </p:sp>
      <p:sp>
        <p:nvSpPr>
          <p:cNvPr id="4" name="Slide Number Placeholder 3"/>
          <p:cNvSpPr>
            <a:spLocks noGrp="1"/>
          </p:cNvSpPr>
          <p:nvPr>
            <p:ph type="sldNum" sz="quarter" idx="5"/>
          </p:nvPr>
        </p:nvSpPr>
        <p:spPr/>
        <p:txBody>
          <a:bodyPr/>
          <a:lstStyle/>
          <a:p>
            <a:fld id="{CE5DE872-A743-4525-B019-84495957E15E}" type="slidenum">
              <a:rPr lang="en-US" smtClean="0"/>
              <a:t>34</a:t>
            </a:fld>
            <a:endParaRPr lang="en-US"/>
          </a:p>
        </p:txBody>
      </p:sp>
    </p:spTree>
    <p:extLst>
      <p:ext uri="{BB962C8B-B14F-4D97-AF65-F5344CB8AC3E}">
        <p14:creationId xmlns:p14="http://schemas.microsoft.com/office/powerpoint/2010/main" val="697478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053">
              <a:defRPr/>
            </a:pPr>
            <a:endParaRPr lang="en-US" dirty="0"/>
          </a:p>
        </p:txBody>
      </p:sp>
    </p:spTree>
    <p:extLst>
      <p:ext uri="{BB962C8B-B14F-4D97-AF65-F5344CB8AC3E}">
        <p14:creationId xmlns:p14="http://schemas.microsoft.com/office/powerpoint/2010/main" val="323357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r>
              <a:rPr lang="en-US" sz="1200" kern="100" dirty="0">
                <a:latin typeface="Calibri" panose="020F0502020204030204" pitchFamily="34" charset="0"/>
                <a:ea typeface="Calibri" panose="020F0502020204030204" pitchFamily="34" charset="0"/>
                <a:cs typeface="Times New Roman" panose="02020603050405020304" pitchFamily="18" charset="0"/>
              </a:rPr>
              <a:t>While these improvements will greatly enhance safety for motorists, bicyclists and pedestrians alike – it’s equally important during construction that everyone pays extra attention to road safety awareness. Here are some key points to keep in mind:</a:t>
            </a:r>
          </a:p>
          <a:p>
            <a:endParaRPr lang="en-US" sz="1200" dirty="0"/>
          </a:p>
          <a:p>
            <a:r>
              <a:rPr lang="en-US" sz="1200" b="1" dirty="0"/>
              <a:t>- Slow down</a:t>
            </a:r>
            <a:r>
              <a:rPr lang="en-US" sz="1200" dirty="0"/>
              <a:t>: </a:t>
            </a:r>
            <a:r>
              <a:rPr lang="en-US" sz="1200" b="1" dirty="0"/>
              <a:t>Reduce your speed </a:t>
            </a:r>
            <a:r>
              <a:rPr lang="en-US" sz="1200" dirty="0"/>
              <a:t>when approaching construction areas and adhere to reduced speed limits. Speeding fines can be doubled in construction zones.</a:t>
            </a:r>
          </a:p>
          <a:p>
            <a:r>
              <a:rPr lang="en-US" sz="1200" dirty="0"/>
              <a:t>- </a:t>
            </a:r>
            <a:r>
              <a:rPr lang="en-US" sz="1200" b="1" dirty="0"/>
              <a:t>Pay attention: </a:t>
            </a:r>
            <a:r>
              <a:rPr lang="en-US" sz="1200" dirty="0"/>
              <a:t>Stay vigilant for sudden roadway shifts or changes in the road layout within construction zones. Follow directional signs and markings to adapt to these changes.</a:t>
            </a:r>
          </a:p>
          <a:p>
            <a:r>
              <a:rPr lang="en-US" sz="1200" b="1" dirty="0"/>
              <a:t>- Follow detours: </a:t>
            </a:r>
            <a:r>
              <a:rPr lang="en-US" sz="1200" dirty="0"/>
              <a:t>Obey detour instructions and stick to designated routes to avoid accidents and delays for yourself and others.</a:t>
            </a:r>
          </a:p>
          <a:p>
            <a:r>
              <a:rPr lang="en-US" sz="1200" b="1" dirty="0"/>
              <a:t>- Be patient: </a:t>
            </a:r>
            <a:r>
              <a:rPr lang="en-US" sz="1200" dirty="0"/>
              <a:t>Construction zones may cause temporary delays. Understand the importance of these improvements and practice patience for the safety of workers and motorists.</a:t>
            </a:r>
          </a:p>
          <a:p>
            <a:endParaRPr lang="en-US" sz="1200" dirty="0"/>
          </a:p>
          <a:p>
            <a:r>
              <a:rPr lang="en-US" sz="1200" dirty="0"/>
              <a:t>Road safety is a shared responsibility</a:t>
            </a:r>
          </a:p>
        </p:txBody>
      </p:sp>
    </p:spTree>
    <p:extLst>
      <p:ext uri="{BB962C8B-B14F-4D97-AF65-F5344CB8AC3E}">
        <p14:creationId xmlns:p14="http://schemas.microsoft.com/office/powerpoint/2010/main" val="3290039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CNC</a:t>
            </a:r>
          </a:p>
          <a:p>
            <a:pPr>
              <a:lnSpc>
                <a:spcPct val="115000"/>
              </a:lnSpc>
              <a:spcAft>
                <a:spcPts val="791"/>
              </a:spcAft>
            </a:pPr>
            <a:r>
              <a:rPr lang="en-US" kern="100" dirty="0">
                <a:ea typeface="Aptos" panose="020B0004020202020204" pitchFamily="34" charset="0"/>
                <a:cs typeface="Times New Roman" panose="02020603050405020304" pitchFamily="18" charset="0"/>
              </a:rPr>
              <a:t>As we come to the end of this journey today, I’d like you to think back to that vision of Osceola County in 2035—the seamless roads, the walkable communities, the thriving businesses. It’s not just a dream; it’s a future we’re actively building together. Every decision we make today, every tool we develop, and every partnership we form lays the groundwork for that future.</a:t>
            </a:r>
          </a:p>
          <a:p>
            <a:pPr>
              <a:lnSpc>
                <a:spcPct val="115000"/>
              </a:lnSpc>
              <a:spcAft>
                <a:spcPts val="791"/>
              </a:spcAft>
            </a:pPr>
            <a:br>
              <a:rPr lang="en-US" kern="100" dirty="0">
                <a:ea typeface="Aptos" panose="020B0004020202020204" pitchFamily="34" charset="0"/>
                <a:cs typeface="Times New Roman" panose="02020603050405020304" pitchFamily="18" charset="0"/>
              </a:rPr>
            </a:br>
            <a:r>
              <a:rPr lang="en-US" kern="100" dirty="0">
                <a:ea typeface="Aptos" panose="020B0004020202020204" pitchFamily="34" charset="0"/>
                <a:cs typeface="Times New Roman" panose="02020603050405020304" pitchFamily="18" charset="0"/>
              </a:rPr>
              <a:t>What we’ve discussed—comprehensive planning, mobility fees, and strategic partnerships—isn’t just about infrastructure. It’s about people. It’s about creating opportunities for families to spend more time together and less time stuck in traffic. It’s about empowering businesses to grow in a community designed for their success. And it’s about ensuring that our transportation systems don’t just catch up with growth—they guide it in the right direction.</a:t>
            </a:r>
          </a:p>
          <a:p>
            <a:pPr>
              <a:lnSpc>
                <a:spcPct val="115000"/>
              </a:lnSpc>
              <a:spcAft>
                <a:spcPts val="791"/>
              </a:spcAft>
            </a:pPr>
            <a:br>
              <a:rPr lang="en-US" kern="100" dirty="0">
                <a:ea typeface="Aptos" panose="020B0004020202020204" pitchFamily="34" charset="0"/>
                <a:cs typeface="Times New Roman" panose="02020603050405020304" pitchFamily="18" charset="0"/>
              </a:rPr>
            </a:br>
            <a:r>
              <a:rPr lang="en-US" kern="100" dirty="0">
                <a:ea typeface="Aptos" panose="020B0004020202020204" pitchFamily="34" charset="0"/>
                <a:cs typeface="Times New Roman" panose="02020603050405020304" pitchFamily="18" charset="0"/>
              </a:rPr>
              <a:t>Everyone in this room plays a critical role in this transformation. You bring the expertise, the innovation, and the commitment to ensure that growth doesn’t overwhelm us—it energizes us. </a:t>
            </a:r>
          </a:p>
          <a:p>
            <a:pPr>
              <a:lnSpc>
                <a:spcPct val="115000"/>
              </a:lnSpc>
              <a:spcAft>
                <a:spcPts val="791"/>
              </a:spcAft>
            </a:pPr>
            <a:br>
              <a:rPr lang="en-US" kern="100" dirty="0">
                <a:ea typeface="Aptos" panose="020B0004020202020204" pitchFamily="34" charset="0"/>
                <a:cs typeface="Times New Roman" panose="02020603050405020304" pitchFamily="18" charset="0"/>
              </a:rPr>
            </a:br>
            <a:r>
              <a:rPr lang="en-US" kern="100" dirty="0">
                <a:ea typeface="Aptos" panose="020B0004020202020204" pitchFamily="34" charset="0"/>
                <a:cs typeface="Times New Roman" panose="02020603050405020304" pitchFamily="18" charset="0"/>
              </a:rPr>
              <a:t>So, I leave you with this: Let’s commit to turning challenges into opportunities. Let’s work together to create systems that aren’t just responsive to growth but proactive in shaping it. And let’s build a future we can all be proud of—a future where mobility is about more than getting from point A to point B. It’s about connection, community, and confidence in the journey ahead.</a:t>
            </a:r>
          </a:p>
          <a:p>
            <a:pPr>
              <a:lnSpc>
                <a:spcPct val="115000"/>
              </a:lnSpc>
              <a:spcAft>
                <a:spcPts val="791"/>
              </a:spcAft>
            </a:pPr>
            <a:br>
              <a:rPr lang="en-US" kern="100" dirty="0">
                <a:ea typeface="Aptos" panose="020B0004020202020204" pitchFamily="34" charset="0"/>
                <a:cs typeface="Times New Roman" panose="02020603050405020304" pitchFamily="18" charset="0"/>
              </a:rPr>
            </a:br>
            <a:r>
              <a:rPr lang="en-US" kern="100" dirty="0">
                <a:ea typeface="Aptos" panose="020B0004020202020204" pitchFamily="34" charset="0"/>
                <a:cs typeface="Times New Roman" panose="02020603050405020304" pitchFamily="18" charset="0"/>
              </a:rPr>
              <a:t>Because the work we do now will be the foundation for the lives of millions tomorrow. </a:t>
            </a:r>
            <a:endParaRPr lang="en-US" dirty="0"/>
          </a:p>
        </p:txBody>
      </p:sp>
      <p:sp>
        <p:nvSpPr>
          <p:cNvPr id="4" name="Slide Number Placeholder 3"/>
          <p:cNvSpPr>
            <a:spLocks noGrp="1"/>
          </p:cNvSpPr>
          <p:nvPr>
            <p:ph type="sldNum" sz="quarter" idx="5"/>
          </p:nvPr>
        </p:nvSpPr>
        <p:spPr/>
        <p:txBody>
          <a:bodyPr/>
          <a:lstStyle/>
          <a:p>
            <a:fld id="{336E68A5-09AD-492F-9073-57D9D63C8380}" type="slidenum">
              <a:rPr lang="en-US" smtClean="0"/>
              <a:t>37</a:t>
            </a:fld>
            <a:endParaRPr lang="en-US" dirty="0"/>
          </a:p>
        </p:txBody>
      </p:sp>
    </p:spTree>
    <p:extLst>
      <p:ext uri="{BB962C8B-B14F-4D97-AF65-F5344CB8AC3E}">
        <p14:creationId xmlns:p14="http://schemas.microsoft.com/office/powerpoint/2010/main" val="2944352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helpful links for additional information we’ve covered today.</a:t>
            </a:r>
          </a:p>
        </p:txBody>
      </p:sp>
      <p:sp>
        <p:nvSpPr>
          <p:cNvPr id="4" name="Slide Number Placeholder 3"/>
          <p:cNvSpPr>
            <a:spLocks noGrp="1"/>
          </p:cNvSpPr>
          <p:nvPr>
            <p:ph type="sldNum" sz="quarter" idx="5"/>
          </p:nvPr>
        </p:nvSpPr>
        <p:spPr/>
        <p:txBody>
          <a:bodyPr/>
          <a:lstStyle/>
          <a:p>
            <a:fld id="{1A0F9DE9-A2A7-47DB-9920-BFB9B2ED9BF5}" type="slidenum">
              <a:rPr lang="en-US" smtClean="0"/>
              <a:t>38</a:t>
            </a:fld>
            <a:endParaRPr lang="en-US" dirty="0"/>
          </a:p>
        </p:txBody>
      </p:sp>
    </p:spTree>
    <p:extLst>
      <p:ext uri="{BB962C8B-B14F-4D97-AF65-F5344CB8AC3E}">
        <p14:creationId xmlns:p14="http://schemas.microsoft.com/office/powerpoint/2010/main" val="3760479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for joining us today to learn about ongoing projects in Osceola County.</a:t>
            </a:r>
          </a:p>
          <a:p>
            <a:r>
              <a:rPr lang="en-US" dirty="0"/>
              <a:t>- We hope this presentation provided valuable information and insights.</a:t>
            </a:r>
          </a:p>
          <a:p>
            <a:r>
              <a:rPr lang="en-US" dirty="0"/>
              <a:t>- If you have any further questions or need additional information, please contact me.</a:t>
            </a:r>
          </a:p>
          <a:p>
            <a:r>
              <a:rPr lang="en-US" dirty="0"/>
              <a:t>- We appreciate your time and interest in our construction projects.</a:t>
            </a:r>
          </a:p>
          <a:p>
            <a:r>
              <a:rPr lang="en-US" dirty="0"/>
              <a:t>- Thank you and have a great day!</a:t>
            </a:r>
          </a:p>
        </p:txBody>
      </p:sp>
    </p:spTree>
    <p:extLst>
      <p:ext uri="{BB962C8B-B14F-4D97-AF65-F5344CB8AC3E}">
        <p14:creationId xmlns:p14="http://schemas.microsoft.com/office/powerpoint/2010/main" val="345697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F9DE9-A2A7-47DB-9920-BFB9B2ED9BF5}" type="slidenum">
              <a:rPr lang="en-US" smtClean="0"/>
              <a:t>4</a:t>
            </a:fld>
            <a:endParaRPr lang="en-US" dirty="0"/>
          </a:p>
        </p:txBody>
      </p:sp>
    </p:spTree>
    <p:extLst>
      <p:ext uri="{BB962C8B-B14F-4D97-AF65-F5344CB8AC3E}">
        <p14:creationId xmlns:p14="http://schemas.microsoft.com/office/powerpoint/2010/main" val="329387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962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300"/>
              </a:spcAft>
            </a:pPr>
            <a:endParaRPr lang="en-US" dirty="0"/>
          </a:p>
        </p:txBody>
      </p:sp>
    </p:spTree>
    <p:extLst>
      <p:ext uri="{BB962C8B-B14F-4D97-AF65-F5344CB8AC3E}">
        <p14:creationId xmlns:p14="http://schemas.microsoft.com/office/powerpoint/2010/main" val="54445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028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2359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cid:image001.png@01D811F9.3FCEB570"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C09B3F3B-0D49-32FA-2136-C98A22829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ACA866-3590-48AE-54B6-ABCE7907C2E8}"/>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71837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9346-EC17-3EA4-BC25-3409C299A7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6BDD5-A186-5B78-BBD0-41D8D5100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7A54C-579B-FFC6-D886-7B8FC4C34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C9E47E-A365-E4F1-B272-87EBD30BF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F38FF1-C472-6217-1F16-8E779F88D0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ED5439-5B9D-97F8-9C0F-A7138676ABAF}"/>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CFFDDAF-B626-C067-754E-3350D2F311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212F85-BFEC-3749-0F13-C3EDF9CB8796}"/>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28042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D213-1B96-9D72-7ED2-576DF13084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FFB45F-10D3-B98A-E141-AC5864565CB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74FE810-5799-7642-BF92-AA4ACFF2AF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726C35-2206-FE1B-9C12-88CD274C74A9}"/>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184991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C48C2-003E-349A-FD69-5F7951DDED53}"/>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D11B348-31DA-F14E-0AD8-E87775F0705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532056-B1E3-D920-77B6-4F31B5995AB4}"/>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409437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4823-FFC4-20A4-353F-53ECE6895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F1282C-9789-D1E2-7817-6A4FD52EA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6098C9-B524-9475-74E5-9DE420D75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BD04B-99BC-E733-FF54-1D052DF085E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C3D47E4-D395-C609-AD48-06F0EA1343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D7DBED-3E5E-BB46-8DB1-1435F76F2125}"/>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46298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958A-007A-7646-B55C-BA4ECA000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477D4E-4278-A226-A057-6B431C81C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62061AD-41D7-5A89-68AC-BD5493B8D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5DA39B-FD85-57AA-C616-73B31517352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983EABC-1775-B1C5-C65D-1C8B08E644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24D221-465B-43E7-D1AA-419786AF0E86}"/>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306087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8385-4982-0C4F-1387-FB70040F89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59DB2-7212-B36C-54A9-AADD8474D0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BF0D2-B169-9128-2B4D-4AF8165BDD4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52E018E-BC6B-E8D9-E4FD-32AFF70DE6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62DF25-7738-9BEC-D7DB-38EB95744D61}"/>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3400759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55E732-47AA-84A9-E0D4-D93D62BD4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01AEE-8418-F245-9ECD-0B5E44BE1F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02CDA-AD24-6650-FEA5-317E54926A5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42A7ABE-1A88-AA17-5DBD-0F4DF97945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21D775-123A-423A-6AC8-625D27E92C2A}"/>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243759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DA1F8F-A816-1274-D077-767C1F3447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6" r="691" b="539"/>
          <a:stretch/>
        </p:blipFill>
        <p:spPr>
          <a:xfrm>
            <a:off x="0" y="-100447"/>
            <a:ext cx="12192001" cy="6958448"/>
          </a:xfrm>
          <a:prstGeom prst="rect">
            <a:avLst/>
          </a:prstGeom>
        </p:spPr>
      </p:pic>
      <p:sp>
        <p:nvSpPr>
          <p:cNvPr id="5" name="Title Placeholder 11">
            <a:extLst>
              <a:ext uri="{FF2B5EF4-FFF2-40B4-BE49-F238E27FC236}">
                <a16:creationId xmlns:a16="http://schemas.microsoft.com/office/drawing/2014/main" id="{1DB27148-79C0-95D9-7599-E8B8BC18DFC1}"/>
              </a:ext>
            </a:extLst>
          </p:cNvPr>
          <p:cNvSpPr>
            <a:spLocks noGrp="1"/>
          </p:cNvSpPr>
          <p:nvPr>
            <p:ph type="title"/>
          </p:nvPr>
        </p:nvSpPr>
        <p:spPr>
          <a:xfrm>
            <a:off x="2514600" y="3187442"/>
            <a:ext cx="5325035" cy="1323439"/>
          </a:xfrm>
          <a:prstGeom prst="rect">
            <a:avLst/>
          </a:prstGeom>
          <a:noFill/>
        </p:spPr>
        <p:txBody>
          <a:bodyPr wrap="square" rtlCol="0">
            <a:spAutoFit/>
          </a:bodyPr>
          <a:lstStyle/>
          <a:p>
            <a:pPr marL="0" lvl="0">
              <a:lnSpc>
                <a:spcPct val="100000"/>
              </a:lnSpc>
              <a:spcBef>
                <a:spcPts val="0"/>
              </a:spcBef>
            </a:pPr>
            <a:r>
              <a:rPr lang="en-US" dirty="0"/>
              <a:t>Click to edit Master title style</a:t>
            </a:r>
          </a:p>
        </p:txBody>
      </p:sp>
      <p:pic>
        <p:nvPicPr>
          <p:cNvPr id="9" name="Picture 8">
            <a:extLst>
              <a:ext uri="{FF2B5EF4-FFF2-40B4-BE49-F238E27FC236}">
                <a16:creationId xmlns:a16="http://schemas.microsoft.com/office/drawing/2014/main" id="{CA5228AA-0FC0-C400-F5FC-CF88CE0813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471" y="2721849"/>
            <a:ext cx="1905000" cy="1905000"/>
          </a:xfrm>
          <a:prstGeom prst="rect">
            <a:avLst/>
          </a:prstGeom>
        </p:spPr>
      </p:pic>
    </p:spTree>
    <p:extLst>
      <p:ext uri="{BB962C8B-B14F-4D97-AF65-F5344CB8AC3E}">
        <p14:creationId xmlns:p14="http://schemas.microsoft.com/office/powerpoint/2010/main" val="121747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lue">
  <p:cSld name="Content Blu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10"/>
          <p:cNvSpPr txBox="1">
            <a:spLocks noGrp="1"/>
          </p:cNvSpPr>
          <p:nvPr>
            <p:ph type="title"/>
          </p:nvPr>
        </p:nvSpPr>
        <p:spPr>
          <a:xfrm>
            <a:off x="1186000" y="360267"/>
            <a:ext cx="105904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2774AE"/>
              </a:buClr>
              <a:buSzPts val="2800"/>
              <a:buNone/>
              <a:defRPr>
                <a:solidFill>
                  <a:srgbClr val="2774A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10"/>
          <p:cNvSpPr txBox="1">
            <a:spLocks noGrp="1"/>
          </p:cNvSpPr>
          <p:nvPr>
            <p:ph type="body" idx="1"/>
          </p:nvPr>
        </p:nvSpPr>
        <p:spPr>
          <a:xfrm>
            <a:off x="1186000" y="1536633"/>
            <a:ext cx="103880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75787B"/>
              </a:buClr>
              <a:buSzPts val="1800"/>
              <a:buFont typeface="Montserrat"/>
              <a:buChar char="●"/>
              <a:defRPr>
                <a:solidFill>
                  <a:srgbClr val="75787B"/>
                </a:solidFill>
                <a:latin typeface="Montserrat"/>
                <a:ea typeface="Montserrat"/>
                <a:cs typeface="Montserrat"/>
                <a:sym typeface="Montserrat"/>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22154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DD3AB6-FDB8-4191-8420-BC6B1EB96455}"/>
              </a:ext>
            </a:extLst>
          </p:cNvPr>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11070082" y="5812700"/>
            <a:ext cx="913607" cy="916938"/>
          </a:xfrm>
          <a:prstGeom prst="rect">
            <a:avLst/>
          </a:prstGeom>
          <a:noFill/>
          <a:ln>
            <a:noFill/>
          </a:ln>
        </p:spPr>
      </p:pic>
      <p:sp>
        <p:nvSpPr>
          <p:cNvPr id="2" name="Title 1"/>
          <p:cNvSpPr>
            <a:spLocks noGrp="1"/>
          </p:cNvSpPr>
          <p:nvPr>
            <p:ph type="ctrTitle"/>
          </p:nvPr>
        </p:nvSpPr>
        <p:spPr>
          <a:xfrm>
            <a:off x="1016002" y="586831"/>
            <a:ext cx="10464799" cy="3228101"/>
          </a:xfrm>
        </p:spPr>
        <p:txBody>
          <a:bodyPr>
            <a:normAutofit/>
          </a:bodyPr>
          <a:lstStyle>
            <a:lvl1pPr algn="ctr">
              <a:defRPr sz="4796">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45544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B3F3B-0D49-32FA-2136-C98A22829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7DDFAD5-D179-99EA-1978-6D5D386662D7}"/>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
        <p:nvSpPr>
          <p:cNvPr id="2" name="Date Placeholder 1">
            <a:extLst>
              <a:ext uri="{FF2B5EF4-FFF2-40B4-BE49-F238E27FC236}">
                <a16:creationId xmlns:a16="http://schemas.microsoft.com/office/drawing/2014/main" id="{4524142C-9F7A-C8E6-3ED1-30DB99958390}"/>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7F1AAFC-3089-DDCF-E400-EFF4B23357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C95DC0-8F7F-1F07-BBF7-DC2614A76CA7}"/>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2432450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5187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7" name="Google Shape;57;p1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8" name="Google Shape;58;p1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9" name="Google Shape;59;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43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B3F3B-0D49-32FA-2136-C98A22829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EBD3138-7A18-3DEF-AE96-0ABAEA4B20FD}"/>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370360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B3F3B-0D49-32FA-2136-C98A22829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EBD3138-7A18-3DEF-AE96-0ABAEA4B20FD}"/>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2587430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B3F3B-0D49-32FA-2136-C98A22829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EBD3138-7A18-3DEF-AE96-0ABAEA4B20FD}"/>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223007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CF964-887F-3BCE-E305-48C0C86C1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338B924-E563-8C33-CE80-BBC14D84E704}"/>
              </a:ext>
            </a:extLst>
          </p:cNvPr>
          <p:cNvSpPr/>
          <p:nvPr userDrawn="1"/>
        </p:nvSpPr>
        <p:spPr>
          <a:xfrm>
            <a:off x="7091916" y="244549"/>
            <a:ext cx="4976037" cy="5901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D0369E5-CF79-B333-2053-0D9AC1D4289F}"/>
              </a:ext>
            </a:extLst>
          </p:cNvPr>
          <p:cNvPicPr>
            <a:picLocks noChangeAspect="1"/>
          </p:cNvPicPr>
          <p:nvPr userDrawn="1"/>
        </p:nvPicPr>
        <p:blipFill>
          <a:blip r:embed="rId2">
            <a:extLst>
              <a:ext uri="{28A0092B-C50C-407E-A947-70E740481C1C}">
                <a14:useLocalDpi xmlns:a14="http://schemas.microsoft.com/office/drawing/2010/main" val="0"/>
              </a:ext>
            </a:extLst>
          </a:blip>
          <a:srcRect l="58169" t="20310" r="1017" b="12972"/>
          <a:stretch/>
        </p:blipFill>
        <p:spPr>
          <a:xfrm>
            <a:off x="9207794" y="3429000"/>
            <a:ext cx="2640268" cy="2427767"/>
          </a:xfrm>
          <a:prstGeom prst="rect">
            <a:avLst/>
          </a:prstGeom>
        </p:spPr>
      </p:pic>
      <p:sp>
        <p:nvSpPr>
          <p:cNvPr id="10" name="Title 1">
            <a:extLst>
              <a:ext uri="{FF2B5EF4-FFF2-40B4-BE49-F238E27FC236}">
                <a16:creationId xmlns:a16="http://schemas.microsoft.com/office/drawing/2014/main" id="{6294DA4A-AB5D-6AC8-5F64-F4A168420597}"/>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383135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E12E49-BD05-6BC0-A640-E08A22E282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0A6C128-3710-8F41-8399-FAF6EA92DE17}"/>
              </a:ext>
            </a:extLst>
          </p:cNvPr>
          <p:cNvSpPr/>
          <p:nvPr userDrawn="1"/>
        </p:nvSpPr>
        <p:spPr>
          <a:xfrm>
            <a:off x="7091916" y="244549"/>
            <a:ext cx="4976037" cy="5901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5C875E-DEE9-E812-C98B-C01059E2765D}"/>
              </a:ext>
            </a:extLst>
          </p:cNvPr>
          <p:cNvPicPr>
            <a:picLocks noChangeAspect="1"/>
          </p:cNvPicPr>
          <p:nvPr userDrawn="1"/>
        </p:nvPicPr>
        <p:blipFill>
          <a:blip r:embed="rId2">
            <a:extLst>
              <a:ext uri="{28A0092B-C50C-407E-A947-70E740481C1C}">
                <a14:useLocalDpi xmlns:a14="http://schemas.microsoft.com/office/drawing/2010/main" val="0"/>
              </a:ext>
            </a:extLst>
          </a:blip>
          <a:srcRect l="58314" t="20723" b="12610"/>
          <a:stretch/>
        </p:blipFill>
        <p:spPr>
          <a:xfrm>
            <a:off x="627320" y="1286539"/>
            <a:ext cx="5082363" cy="4572001"/>
          </a:xfrm>
          <a:prstGeom prst="rect">
            <a:avLst/>
          </a:prstGeom>
        </p:spPr>
      </p:pic>
      <p:sp>
        <p:nvSpPr>
          <p:cNvPr id="10" name="Title 1">
            <a:extLst>
              <a:ext uri="{FF2B5EF4-FFF2-40B4-BE49-F238E27FC236}">
                <a16:creationId xmlns:a16="http://schemas.microsoft.com/office/drawing/2014/main" id="{4E381CD4-33D6-D43D-A869-262D837B472E}"/>
              </a:ext>
            </a:extLst>
          </p:cNvPr>
          <p:cNvSpPr>
            <a:spLocks noGrp="1"/>
          </p:cNvSpPr>
          <p:nvPr>
            <p:ph type="title"/>
          </p:nvPr>
        </p:nvSpPr>
        <p:spPr>
          <a:xfrm>
            <a:off x="412072" y="445025"/>
            <a:ext cx="9379998" cy="682440"/>
          </a:xfrm>
        </p:spPr>
        <p:txBody>
          <a:bodyPr>
            <a:normAutofit/>
          </a:bodyPr>
          <a:lstStyle>
            <a:lvl1pPr>
              <a:defRPr sz="3400">
                <a:latin typeface="Gotham Bold" pitchFamily="50" charset="0"/>
                <a:cs typeface="Gotham Bold" pitchFamily="50" charset="0"/>
              </a:defRPr>
            </a:lvl1pPr>
          </a:lstStyle>
          <a:p>
            <a:r>
              <a:rPr lang="en-US" dirty="0"/>
              <a:t>Click to edit Master title style</a:t>
            </a:r>
          </a:p>
        </p:txBody>
      </p:sp>
    </p:spTree>
    <p:extLst>
      <p:ext uri="{BB962C8B-B14F-4D97-AF65-F5344CB8AC3E}">
        <p14:creationId xmlns:p14="http://schemas.microsoft.com/office/powerpoint/2010/main" val="139841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D047-B7C2-80BB-4A10-9BB19A654E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E3E6B-1843-B4CD-7ABE-4E8BC39BD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05912A-C74B-F521-5751-91A8E66BC43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B98A101-C197-7347-8153-DEF7D368CE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C1BACB-29EC-F36A-D031-5DEFBDBA540B}"/>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355006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D452-C513-2EDA-63FB-F1F473B2E3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A49B8-7842-5EAA-7414-B44FA979FA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C6CE-6403-61B8-A633-DBE1712B2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FB98BD-4C78-A6DE-BD2C-B8CA77953A8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84F487E-3118-5DD7-97A6-EDF4D91B53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14CA86-1C89-54B8-3B4E-863DBF1D6E8E}"/>
              </a:ext>
            </a:extLst>
          </p:cNvPr>
          <p:cNvSpPr>
            <a:spLocks noGrp="1"/>
          </p:cNvSpPr>
          <p:nvPr>
            <p:ph type="sldNum" sz="quarter" idx="12"/>
          </p:nvPr>
        </p:nvSpPr>
        <p:spPr/>
        <p:txBody>
          <a:bodyPr/>
          <a:lstStyle/>
          <a:p>
            <a:fld id="{8B298FAB-0D19-4D0B-81F1-C1C33D94C700}" type="slidenum">
              <a:rPr lang="en-US" smtClean="0"/>
              <a:t>‹#›</a:t>
            </a:fld>
            <a:endParaRPr lang="en-US" dirty="0"/>
          </a:p>
        </p:txBody>
      </p:sp>
    </p:spTree>
    <p:extLst>
      <p:ext uri="{BB962C8B-B14F-4D97-AF65-F5344CB8AC3E}">
        <p14:creationId xmlns:p14="http://schemas.microsoft.com/office/powerpoint/2010/main" val="318797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43BCC-1040-3EFF-0192-9BB642B29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D3FA47-A8FE-F01B-9405-A18C200F6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66306-451B-46BC-9838-5B79D045A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BF02BAD-FFDE-FD5A-5234-418ECCCB2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3636200-E7E3-833C-CA3F-7ECF6866A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98FAB-0D19-4D0B-81F1-C1C33D94C700}" type="slidenum">
              <a:rPr lang="en-US" smtClean="0"/>
              <a:t>‹#›</a:t>
            </a:fld>
            <a:endParaRPr lang="en-US" dirty="0"/>
          </a:p>
        </p:txBody>
      </p:sp>
    </p:spTree>
    <p:extLst>
      <p:ext uri="{BB962C8B-B14F-4D97-AF65-F5344CB8AC3E}">
        <p14:creationId xmlns:p14="http://schemas.microsoft.com/office/powerpoint/2010/main" val="34152410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5" r:id="rId17"/>
    <p:sldLayoutId id="2147483668" r:id="rId18"/>
    <p:sldLayoutId id="2147483669" r:id="rId19"/>
    <p:sldLayoutId id="2147483671" r:id="rId20"/>
    <p:sldLayoutId id="2147483672"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6.sv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www.osceola.org/" TargetMode="External"/><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library.municode.com/fl/osceola_county/codes/comprehensive_pla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Cori.carpenter@osceola.org"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hyperlink" Target="mailto:Jennifer.Stults@osceola.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tif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5779-CDCB-3199-DC31-23832984D6E4}"/>
              </a:ext>
            </a:extLst>
          </p:cNvPr>
          <p:cNvSpPr>
            <a:spLocks noGrp="1"/>
          </p:cNvSpPr>
          <p:nvPr>
            <p:ph type="title"/>
          </p:nvPr>
        </p:nvSpPr>
        <p:spPr>
          <a:xfrm>
            <a:off x="2115239" y="2105561"/>
            <a:ext cx="6819441" cy="1323439"/>
          </a:xfrm>
        </p:spPr>
        <p:txBody>
          <a:bodyPr>
            <a:normAutofit fontScale="90000"/>
          </a:bodyPr>
          <a:lstStyle/>
          <a:p>
            <a:pPr algn="l"/>
            <a:r>
              <a:rPr lang="en-US" sz="4000" b="1" dirty="0">
                <a:solidFill>
                  <a:srgbClr val="92278F"/>
                </a:solidFill>
                <a:latin typeface="+mn-lt"/>
                <a:cs typeface="Gotham Bold" pitchFamily="50" charset="0"/>
              </a:rPr>
              <a:t>Planning for Growth and Transportation  in Osceola County</a:t>
            </a:r>
          </a:p>
        </p:txBody>
      </p:sp>
      <p:sp>
        <p:nvSpPr>
          <p:cNvPr id="3" name="Subtitle 2">
            <a:extLst>
              <a:ext uri="{FF2B5EF4-FFF2-40B4-BE49-F238E27FC236}">
                <a16:creationId xmlns:a16="http://schemas.microsoft.com/office/drawing/2014/main" id="{CC4FA4CB-0E83-DE2C-080E-E007895D17FD}"/>
              </a:ext>
            </a:extLst>
          </p:cNvPr>
          <p:cNvSpPr>
            <a:spLocks noGrp="1"/>
          </p:cNvSpPr>
          <p:nvPr>
            <p:ph type="subTitle" idx="4294967295"/>
          </p:nvPr>
        </p:nvSpPr>
        <p:spPr>
          <a:xfrm>
            <a:off x="2619591" y="3508577"/>
            <a:ext cx="5195339" cy="801688"/>
          </a:xfrm>
        </p:spPr>
        <p:txBody>
          <a:bodyPr>
            <a:noAutofit/>
          </a:bodyPr>
          <a:lstStyle/>
          <a:p>
            <a:pPr marL="0" indent="0" algn="l">
              <a:buNone/>
            </a:pPr>
            <a:r>
              <a:rPr lang="en-US" sz="2000" b="1" dirty="0">
                <a:solidFill>
                  <a:srgbClr val="92278F"/>
                </a:solidFill>
                <a:ea typeface="+mj-ea"/>
                <a:cs typeface="Gotham Bold" pitchFamily="50" charset="0"/>
              </a:rPr>
              <a:t>Smart Growth Strategies &amp; Project Delivery</a:t>
            </a:r>
          </a:p>
        </p:txBody>
      </p:sp>
      <p:sp>
        <p:nvSpPr>
          <p:cNvPr id="8" name="TextBox 7">
            <a:extLst>
              <a:ext uri="{FF2B5EF4-FFF2-40B4-BE49-F238E27FC236}">
                <a16:creationId xmlns:a16="http://schemas.microsoft.com/office/drawing/2014/main" id="{0D004C9E-2022-431A-A4F0-4C985255D6DE}"/>
              </a:ext>
            </a:extLst>
          </p:cNvPr>
          <p:cNvSpPr txBox="1"/>
          <p:nvPr/>
        </p:nvSpPr>
        <p:spPr>
          <a:xfrm>
            <a:off x="2619591" y="4082410"/>
            <a:ext cx="4801935" cy="614864"/>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000">
                <a:solidFill>
                  <a:srgbClr val="92278F"/>
                </a:solidFill>
                <a:ea typeface="+mj-ea"/>
                <a:cs typeface="Gotham Bold" pitchFamily="50"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dirty="0"/>
              <a:t>Leadership Osceola</a:t>
            </a:r>
            <a:br>
              <a:rPr lang="en-US" sz="1400" dirty="0"/>
            </a:br>
            <a:r>
              <a:rPr lang="en-US" sz="1400" dirty="0"/>
              <a:t>March 25, 2026</a:t>
            </a:r>
          </a:p>
        </p:txBody>
      </p:sp>
    </p:spTree>
    <p:extLst>
      <p:ext uri="{BB962C8B-B14F-4D97-AF65-F5344CB8AC3E}">
        <p14:creationId xmlns:p14="http://schemas.microsoft.com/office/powerpoint/2010/main" val="159925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2006-2007</a:t>
            </a:r>
          </a:p>
        </p:txBody>
      </p:sp>
      <p:sp>
        <p:nvSpPr>
          <p:cNvPr id="3" name="Text Placeholder 2">
            <a:extLst>
              <a:ext uri="{FF2B5EF4-FFF2-40B4-BE49-F238E27FC236}">
                <a16:creationId xmlns:a16="http://schemas.microsoft.com/office/drawing/2014/main" id="{99AA7EAA-9A59-B3DA-645C-4AEB37D12728}"/>
              </a:ext>
            </a:extLst>
          </p:cNvPr>
          <p:cNvSpPr>
            <a:spLocks noGrp="1"/>
          </p:cNvSpPr>
          <p:nvPr>
            <p:ph type="body" idx="4294967295"/>
          </p:nvPr>
        </p:nvSpPr>
        <p:spPr>
          <a:xfrm>
            <a:off x="6217920" y="1800860"/>
            <a:ext cx="5683250" cy="3848100"/>
          </a:xfrm>
        </p:spPr>
        <p:txBody>
          <a:bodyPr>
            <a:noAutofit/>
          </a:bodyPr>
          <a:lstStyle/>
          <a:p>
            <a:pPr marL="0" indent="0">
              <a:lnSpc>
                <a:spcPct val="100000"/>
              </a:lnSpc>
              <a:buNone/>
            </a:pPr>
            <a:r>
              <a:rPr lang="en-US" sz="2133" b="1" dirty="0">
                <a:solidFill>
                  <a:schemeClr val="bg2">
                    <a:lumMod val="50000"/>
                  </a:schemeClr>
                </a:solidFill>
              </a:rPr>
              <a:t>Lake Toho DRIs</a:t>
            </a:r>
          </a:p>
          <a:p>
            <a:r>
              <a:rPr lang="en-US" sz="1867" dirty="0">
                <a:solidFill>
                  <a:schemeClr val="tx1">
                    <a:lumMod val="95000"/>
                    <a:lumOff val="5000"/>
                  </a:schemeClr>
                </a:solidFill>
              </a:rPr>
              <a:t>32,000 housing units</a:t>
            </a:r>
          </a:p>
          <a:p>
            <a:r>
              <a:rPr lang="en-US" sz="1867" dirty="0">
                <a:solidFill>
                  <a:schemeClr val="tx1">
                    <a:lumMod val="95000"/>
                    <a:lumOff val="5000"/>
                  </a:schemeClr>
                </a:solidFill>
              </a:rPr>
              <a:t>3.7 million square feet retail</a:t>
            </a:r>
          </a:p>
          <a:p>
            <a:pPr>
              <a:spcAft>
                <a:spcPts val="800"/>
              </a:spcAft>
            </a:pPr>
            <a:r>
              <a:rPr lang="en-US" sz="1867" dirty="0">
                <a:solidFill>
                  <a:schemeClr val="tx1">
                    <a:lumMod val="95000"/>
                    <a:lumOff val="5000"/>
                  </a:schemeClr>
                </a:solidFill>
              </a:rPr>
              <a:t>840,000 square feet industrial</a:t>
            </a:r>
          </a:p>
          <a:p>
            <a:pPr marL="0" indent="0">
              <a:lnSpc>
                <a:spcPct val="100000"/>
              </a:lnSpc>
              <a:buNone/>
            </a:pPr>
            <a:r>
              <a:rPr lang="en-US" sz="2133" b="1" dirty="0">
                <a:solidFill>
                  <a:schemeClr val="bg2">
                    <a:lumMod val="50000"/>
                  </a:schemeClr>
                </a:solidFill>
              </a:rPr>
              <a:t>Urban Land Institute (ULI) Recommendations</a:t>
            </a:r>
          </a:p>
          <a:p>
            <a:r>
              <a:rPr lang="en-US" sz="1867" dirty="0">
                <a:solidFill>
                  <a:schemeClr val="tx1">
                    <a:lumMod val="95000"/>
                    <a:lumOff val="5000"/>
                  </a:schemeClr>
                </a:solidFill>
              </a:rPr>
              <a:t>To accommodate DRI and growth projections</a:t>
            </a:r>
          </a:p>
          <a:p>
            <a:r>
              <a:rPr lang="en-US" sz="1867" dirty="0">
                <a:solidFill>
                  <a:schemeClr val="tx1">
                    <a:lumMod val="95000"/>
                    <a:lumOff val="5000"/>
                  </a:schemeClr>
                </a:solidFill>
              </a:rPr>
              <a:t>Recommended a vision for growth</a:t>
            </a:r>
          </a:p>
          <a:p>
            <a:r>
              <a:rPr lang="en-US" sz="1867" dirty="0">
                <a:solidFill>
                  <a:schemeClr val="tx1">
                    <a:lumMod val="95000"/>
                    <a:lumOff val="5000"/>
                  </a:schemeClr>
                </a:solidFill>
              </a:rPr>
              <a:t>Mixed-use communities</a:t>
            </a:r>
          </a:p>
          <a:p>
            <a:pPr>
              <a:spcAft>
                <a:spcPts val="800"/>
              </a:spcAft>
            </a:pPr>
            <a:r>
              <a:rPr lang="en-US" sz="1867" dirty="0">
                <a:solidFill>
                  <a:schemeClr val="tx1">
                    <a:lumMod val="95000"/>
                    <a:lumOff val="5000"/>
                  </a:schemeClr>
                </a:solidFill>
              </a:rPr>
              <a:t>Multimodal transportation opportunities</a:t>
            </a:r>
          </a:p>
          <a:p>
            <a:pPr marL="609585" lvl="1" indent="-457189">
              <a:spcAft>
                <a:spcPts val="800"/>
              </a:spcAft>
              <a:buClr>
                <a:srgbClr val="75787B"/>
              </a:buClr>
              <a:buSzPts val="1800"/>
              <a:buFont typeface="Montserrat"/>
              <a:buChar char="●"/>
            </a:pPr>
            <a:endParaRPr lang="en-US" sz="2133" dirty="0">
              <a:solidFill>
                <a:schemeClr val="tx1">
                  <a:lumMod val="95000"/>
                  <a:lumOff val="5000"/>
                </a:schemeClr>
              </a:solidFill>
              <a:latin typeface="Montserrat"/>
              <a:sym typeface="Montserrat"/>
            </a:endParaRPr>
          </a:p>
          <a:p>
            <a:pPr marL="1253035" lvl="1" indent="-457189">
              <a:lnSpc>
                <a:spcPct val="110000"/>
              </a:lnSpc>
              <a:spcAft>
                <a:spcPts val="800"/>
              </a:spcAft>
              <a:buFont typeface="+mj-lt"/>
              <a:buAutoNum type="arabicPeriod"/>
            </a:pPr>
            <a:endParaRPr lang="en-US" sz="1733" dirty="0">
              <a:solidFill>
                <a:schemeClr val="tx1">
                  <a:lumMod val="95000"/>
                  <a:lumOff val="5000"/>
                </a:schemeClr>
              </a:solidFill>
              <a:latin typeface="Montserrat"/>
            </a:endParaRPr>
          </a:p>
          <a:p>
            <a:endParaRPr lang="en-US" dirty="0"/>
          </a:p>
        </p:txBody>
      </p:sp>
      <p:pic>
        <p:nvPicPr>
          <p:cNvPr id="4" name="Picture 3">
            <a:extLst>
              <a:ext uri="{FF2B5EF4-FFF2-40B4-BE49-F238E27FC236}">
                <a16:creationId xmlns:a16="http://schemas.microsoft.com/office/drawing/2014/main" id="{D8D461BB-CA12-E266-1DD1-16F0C840E301}"/>
              </a:ext>
            </a:extLst>
          </p:cNvPr>
          <p:cNvPicPr>
            <a:picLocks noChangeAspect="1"/>
          </p:cNvPicPr>
          <p:nvPr/>
        </p:nvPicPr>
        <p:blipFill rotWithShape="1">
          <a:blip r:embed="rId3"/>
          <a:srcRect l="11408" t="6919" r="38046" b="6757"/>
          <a:stretch/>
        </p:blipFill>
        <p:spPr>
          <a:xfrm>
            <a:off x="1388060" y="1127465"/>
            <a:ext cx="4707940" cy="4725707"/>
          </a:xfrm>
          <a:prstGeom prst="rect">
            <a:avLst/>
          </a:prstGeom>
          <a:ln>
            <a:solidFill>
              <a:schemeClr val="bg1">
                <a:lumMod val="85000"/>
              </a:schemeClr>
            </a:solidFill>
          </a:ln>
          <a:effectLst/>
        </p:spPr>
      </p:pic>
    </p:spTree>
    <p:extLst>
      <p:ext uri="{BB962C8B-B14F-4D97-AF65-F5344CB8AC3E}">
        <p14:creationId xmlns:p14="http://schemas.microsoft.com/office/powerpoint/2010/main" val="85669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2006-2007</a:t>
            </a:r>
          </a:p>
        </p:txBody>
      </p:sp>
      <p:pic>
        <p:nvPicPr>
          <p:cNvPr id="5" name="Picture 4">
            <a:extLst>
              <a:ext uri="{FF2B5EF4-FFF2-40B4-BE49-F238E27FC236}">
                <a16:creationId xmlns:a16="http://schemas.microsoft.com/office/drawing/2014/main" id="{AAF74F6C-3F06-C73E-8D12-C16DDE3369F5}"/>
              </a:ext>
            </a:extLst>
          </p:cNvPr>
          <p:cNvPicPr>
            <a:picLocks noChangeAspect="1"/>
          </p:cNvPicPr>
          <p:nvPr/>
        </p:nvPicPr>
        <p:blipFill rotWithShape="1">
          <a:blip r:embed="rId3">
            <a:extLst>
              <a:ext uri="{28A0092B-C50C-407E-A947-70E740481C1C}">
                <a14:useLocalDpi xmlns:a14="http://schemas.microsoft.com/office/drawing/2010/main" val="0"/>
              </a:ext>
            </a:extLst>
          </a:blip>
          <a:srcRect l="4037" t="8036" r="3908" b="3926"/>
          <a:stretch/>
        </p:blipFill>
        <p:spPr>
          <a:xfrm>
            <a:off x="1162782" y="1127465"/>
            <a:ext cx="4859123" cy="4920371"/>
          </a:xfrm>
          <a:prstGeom prst="rect">
            <a:avLst/>
          </a:prstGeom>
          <a:effectLst/>
        </p:spPr>
      </p:pic>
      <p:sp>
        <p:nvSpPr>
          <p:cNvPr id="8" name="TextBox 7">
            <a:extLst>
              <a:ext uri="{FF2B5EF4-FFF2-40B4-BE49-F238E27FC236}">
                <a16:creationId xmlns:a16="http://schemas.microsoft.com/office/drawing/2014/main" id="{0EBF6DB9-7CB4-376C-2E6B-74D43C665C9B}"/>
              </a:ext>
            </a:extLst>
          </p:cNvPr>
          <p:cNvSpPr txBox="1"/>
          <p:nvPr/>
        </p:nvSpPr>
        <p:spPr>
          <a:xfrm>
            <a:off x="6261536" y="1127465"/>
            <a:ext cx="5056704" cy="4893647"/>
          </a:xfrm>
          <a:prstGeom prst="rect">
            <a:avLst/>
          </a:prstGeom>
          <a:noFill/>
        </p:spPr>
        <p:txBody>
          <a:bodyPr wrap="square">
            <a:spAutoFit/>
          </a:bodyPr>
          <a:lstStyle/>
          <a:p>
            <a:pPr marL="0" indent="0">
              <a:buNone/>
            </a:pPr>
            <a:r>
              <a:rPr lang="en-US" sz="2800" b="1" dirty="0">
                <a:solidFill>
                  <a:schemeClr val="bg2">
                    <a:lumMod val="50000"/>
                  </a:schemeClr>
                </a:solidFill>
              </a:rPr>
              <a:t>Comprehensive </a:t>
            </a:r>
            <a:br>
              <a:rPr lang="en-US" sz="2800" b="1" dirty="0">
                <a:solidFill>
                  <a:schemeClr val="bg2">
                    <a:lumMod val="50000"/>
                  </a:schemeClr>
                </a:solidFill>
              </a:rPr>
            </a:br>
            <a:r>
              <a:rPr lang="en-US" sz="2800" b="1" dirty="0">
                <a:solidFill>
                  <a:schemeClr val="bg2">
                    <a:lumMod val="50000"/>
                  </a:schemeClr>
                </a:solidFill>
              </a:rPr>
              <a:t>Plan Update</a:t>
            </a:r>
            <a:br>
              <a:rPr lang="en-US" sz="2800" b="1" dirty="0">
                <a:solidFill>
                  <a:schemeClr val="bg2">
                    <a:lumMod val="50000"/>
                  </a:schemeClr>
                </a:solidFill>
              </a:rPr>
            </a:br>
            <a:endParaRPr lang="en-US" sz="2800" b="1" dirty="0">
              <a:solidFill>
                <a:schemeClr val="bg2">
                  <a:lumMod val="50000"/>
                </a:schemeClr>
              </a:solidFill>
            </a:endParaRPr>
          </a:p>
          <a:p>
            <a:pPr marL="342900" indent="-342900">
              <a:buFont typeface="Arial" panose="020B0604020202020204" pitchFamily="34" charset="0"/>
              <a:buChar char="•"/>
            </a:pPr>
            <a:r>
              <a:rPr lang="en-US" sz="2400" dirty="0"/>
              <a:t>Urban Growth Boundary</a:t>
            </a:r>
          </a:p>
          <a:p>
            <a:pPr marL="800100" lvl="1" indent="-342900">
              <a:buFont typeface="Arial" panose="020B0604020202020204" pitchFamily="34" charset="0"/>
              <a:buChar char="•"/>
            </a:pPr>
            <a:r>
              <a:rPr lang="en-US" sz="2000" dirty="0"/>
              <a:t>Clear separation of urban and rural</a:t>
            </a:r>
          </a:p>
          <a:p>
            <a:pPr marL="800100" lvl="1" indent="-342900">
              <a:buFont typeface="Arial" panose="020B0604020202020204" pitchFamily="34" charset="0"/>
              <a:buChar char="•"/>
            </a:pPr>
            <a:r>
              <a:rPr lang="en-US" sz="2000" dirty="0"/>
              <a:t>Directs growth to urban area</a:t>
            </a:r>
          </a:p>
          <a:p>
            <a:pPr lvl="1"/>
            <a:endParaRPr lang="en-US" sz="2000" dirty="0"/>
          </a:p>
          <a:p>
            <a:pPr marL="342900" indent="-342900">
              <a:buFont typeface="Arial" panose="020B0604020202020204" pitchFamily="34" charset="0"/>
              <a:buChar char="•"/>
            </a:pPr>
            <a:r>
              <a:rPr lang="en-US" sz="2400" dirty="0"/>
              <a:t>Mixed Use Districts (MXDs)</a:t>
            </a:r>
          </a:p>
          <a:p>
            <a:pPr marL="800100" lvl="1" indent="-342900">
              <a:buFont typeface="Arial" panose="020B0604020202020204" pitchFamily="34" charset="0"/>
              <a:buChar char="•"/>
            </a:pPr>
            <a:r>
              <a:rPr lang="en-US" sz="2000" dirty="0"/>
              <a:t>Embody Plan’s growth principles</a:t>
            </a:r>
          </a:p>
          <a:p>
            <a:pPr marL="800100" lvl="1" indent="-342900">
              <a:buFont typeface="Arial" panose="020B0604020202020204" pitchFamily="34" charset="0"/>
              <a:buChar char="•"/>
            </a:pPr>
            <a:r>
              <a:rPr lang="en-US" sz="2000" dirty="0"/>
              <a:t>Higher densities, intensities</a:t>
            </a:r>
          </a:p>
          <a:p>
            <a:pPr marL="800100" lvl="1" indent="-342900">
              <a:buFont typeface="Arial" panose="020B0604020202020204" pitchFamily="34" charset="0"/>
              <a:buChar char="•"/>
            </a:pPr>
            <a:r>
              <a:rPr lang="en-US" sz="2000" dirty="0"/>
              <a:t>Mixed uses</a:t>
            </a:r>
          </a:p>
          <a:p>
            <a:pPr marL="800100" lvl="1" indent="-342900">
              <a:buFont typeface="Arial" panose="020B0604020202020204" pitchFamily="34" charset="0"/>
              <a:buChar char="•"/>
            </a:pPr>
            <a:r>
              <a:rPr lang="en-US" sz="2000" dirty="0"/>
              <a:t>Highly connected road network</a:t>
            </a:r>
          </a:p>
          <a:p>
            <a:pPr marL="800100" lvl="1" indent="-342900">
              <a:buFont typeface="Arial" panose="020B0604020202020204" pitchFamily="34" charset="0"/>
              <a:buChar char="•"/>
            </a:pPr>
            <a:r>
              <a:rPr lang="en-US" sz="2000" dirty="0"/>
              <a:t>Multimodal transportation</a:t>
            </a:r>
          </a:p>
          <a:p>
            <a:pPr marL="800100" lvl="1" indent="-342900">
              <a:buFont typeface="Arial" panose="020B0604020202020204" pitchFamily="34" charset="0"/>
              <a:buChar char="•"/>
            </a:pPr>
            <a:r>
              <a:rPr lang="en-US" sz="2000" dirty="0"/>
              <a:t>Balance of jobs and housing</a:t>
            </a:r>
          </a:p>
        </p:txBody>
      </p:sp>
    </p:spTree>
    <p:extLst>
      <p:ext uri="{BB962C8B-B14F-4D97-AF65-F5344CB8AC3E}">
        <p14:creationId xmlns:p14="http://schemas.microsoft.com/office/powerpoint/2010/main" val="15248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2007-2008</a:t>
            </a:r>
          </a:p>
        </p:txBody>
      </p:sp>
      <p:pic>
        <p:nvPicPr>
          <p:cNvPr id="6" name="Picture 5">
            <a:extLst>
              <a:ext uri="{FF2B5EF4-FFF2-40B4-BE49-F238E27FC236}">
                <a16:creationId xmlns:a16="http://schemas.microsoft.com/office/drawing/2014/main" id="{320A129B-CF23-0660-DCD6-00F3410F3D24}"/>
              </a:ext>
            </a:extLst>
          </p:cNvPr>
          <p:cNvPicPr>
            <a:picLocks noChangeAspect="1"/>
          </p:cNvPicPr>
          <p:nvPr/>
        </p:nvPicPr>
        <p:blipFill>
          <a:blip r:embed="rId3"/>
          <a:stretch>
            <a:fillRect/>
          </a:stretch>
        </p:blipFill>
        <p:spPr>
          <a:xfrm>
            <a:off x="412072" y="1298474"/>
            <a:ext cx="6707325" cy="4261052"/>
          </a:xfrm>
          <a:prstGeom prst="rect">
            <a:avLst/>
          </a:prstGeom>
        </p:spPr>
      </p:pic>
      <p:sp>
        <p:nvSpPr>
          <p:cNvPr id="5" name="TextBox 4">
            <a:extLst>
              <a:ext uri="{FF2B5EF4-FFF2-40B4-BE49-F238E27FC236}">
                <a16:creationId xmlns:a16="http://schemas.microsoft.com/office/drawing/2014/main" id="{84AA783F-5AEC-1493-D231-ECCA58D9D3C2}"/>
              </a:ext>
            </a:extLst>
          </p:cNvPr>
          <p:cNvSpPr txBox="1"/>
          <p:nvPr/>
        </p:nvSpPr>
        <p:spPr>
          <a:xfrm>
            <a:off x="7416800" y="2422873"/>
            <a:ext cx="4454568" cy="3005887"/>
          </a:xfrm>
          <a:prstGeom prst="rect">
            <a:avLst/>
          </a:prstGeom>
          <a:noFill/>
        </p:spPr>
        <p:txBody>
          <a:bodyPr wrap="square">
            <a:spAutoFit/>
          </a:bodyPr>
          <a:lstStyle/>
          <a:p>
            <a:pPr marL="0" indent="0">
              <a:lnSpc>
                <a:spcPct val="100000"/>
              </a:lnSpc>
              <a:buNone/>
            </a:pPr>
            <a:r>
              <a:rPr lang="en-US" sz="2800" b="1" dirty="0">
                <a:solidFill>
                  <a:schemeClr val="bg2">
                    <a:lumMod val="50000"/>
                  </a:schemeClr>
                </a:solidFill>
              </a:rPr>
              <a:t>Settlement Agreements</a:t>
            </a:r>
          </a:p>
          <a:p>
            <a:pPr marL="0" indent="0">
              <a:lnSpc>
                <a:spcPct val="100000"/>
              </a:lnSpc>
              <a:buNone/>
            </a:pPr>
            <a:endParaRPr lang="en-US" sz="2133" b="1" dirty="0"/>
          </a:p>
          <a:p>
            <a:pPr marL="342900" indent="-342900">
              <a:buFont typeface="Arial" panose="020B0604020202020204" pitchFamily="34" charset="0"/>
              <a:buChar char="•"/>
            </a:pPr>
            <a:r>
              <a:rPr lang="en-US" sz="2000" dirty="0">
                <a:solidFill>
                  <a:schemeClr val="tx1">
                    <a:lumMod val="95000"/>
                    <a:lumOff val="5000"/>
                  </a:schemeClr>
                </a:solidFill>
              </a:rPr>
              <a:t>Adopted the EAR based amendments with changes based on ORC Report</a:t>
            </a:r>
          </a:p>
          <a:p>
            <a:pPr marL="342900" indent="-342900">
              <a:buFont typeface="Arial" panose="020B0604020202020204" pitchFamily="34" charset="0"/>
              <a:buChar char="•"/>
            </a:pPr>
            <a:r>
              <a:rPr lang="en-US" sz="2000" dirty="0">
                <a:solidFill>
                  <a:schemeClr val="tx1">
                    <a:lumMod val="95000"/>
                    <a:lumOff val="5000"/>
                  </a:schemeClr>
                </a:solidFill>
              </a:rPr>
              <a:t>Enhanced Environmental Protections</a:t>
            </a:r>
          </a:p>
          <a:p>
            <a:pPr marL="342900" indent="-342900">
              <a:buFont typeface="Arial" panose="020B0604020202020204" pitchFamily="34" charset="0"/>
              <a:buChar char="•"/>
            </a:pPr>
            <a:r>
              <a:rPr lang="en-US" sz="2000" dirty="0">
                <a:solidFill>
                  <a:schemeClr val="tx1">
                    <a:lumMod val="95000"/>
                    <a:lumOff val="5000"/>
                  </a:schemeClr>
                </a:solidFill>
              </a:rPr>
              <a:t>Minimum Densities and Intensities</a:t>
            </a:r>
          </a:p>
          <a:p>
            <a:pPr marL="342900" indent="-342900">
              <a:buFont typeface="Arial" panose="020B0604020202020204" pitchFamily="34" charset="0"/>
              <a:buChar char="•"/>
            </a:pPr>
            <a:r>
              <a:rPr lang="en-US" sz="2000" dirty="0">
                <a:solidFill>
                  <a:schemeClr val="tx1">
                    <a:lumMod val="95000"/>
                    <a:lumOff val="5000"/>
                  </a:schemeClr>
                </a:solidFill>
              </a:rPr>
              <a:t>Mixed Use Land Uses</a:t>
            </a:r>
          </a:p>
          <a:p>
            <a:pPr marL="800100" lvl="1" indent="-342900">
              <a:buFont typeface="Arial" panose="020B0604020202020204" pitchFamily="34" charset="0"/>
              <a:buChar char="•"/>
            </a:pPr>
            <a:r>
              <a:rPr lang="en-US" sz="2000" dirty="0">
                <a:solidFill>
                  <a:schemeClr val="tx1">
                    <a:lumMod val="95000"/>
                    <a:lumOff val="5000"/>
                  </a:schemeClr>
                </a:solidFill>
                <a:sym typeface="Montserrat"/>
              </a:rPr>
              <a:t>Updated Transportation networks</a:t>
            </a:r>
          </a:p>
        </p:txBody>
      </p:sp>
    </p:spTree>
    <p:extLst>
      <p:ext uri="{BB962C8B-B14F-4D97-AF65-F5344CB8AC3E}">
        <p14:creationId xmlns:p14="http://schemas.microsoft.com/office/powerpoint/2010/main" val="167520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2010-2012</a:t>
            </a:r>
          </a:p>
        </p:txBody>
      </p:sp>
      <p:pic>
        <p:nvPicPr>
          <p:cNvPr id="6" name="Picture 5">
            <a:extLst>
              <a:ext uri="{FF2B5EF4-FFF2-40B4-BE49-F238E27FC236}">
                <a16:creationId xmlns:a16="http://schemas.microsoft.com/office/drawing/2014/main" id="{320A129B-CF23-0660-DCD6-00F3410F3D24}"/>
              </a:ext>
            </a:extLst>
          </p:cNvPr>
          <p:cNvPicPr>
            <a:picLocks noChangeAspect="1"/>
          </p:cNvPicPr>
          <p:nvPr/>
        </p:nvPicPr>
        <p:blipFill>
          <a:blip r:embed="rId3"/>
          <a:stretch>
            <a:fillRect/>
          </a:stretch>
        </p:blipFill>
        <p:spPr>
          <a:xfrm>
            <a:off x="4555097" y="1127465"/>
            <a:ext cx="7423848" cy="4716247"/>
          </a:xfrm>
          <a:prstGeom prst="rect">
            <a:avLst/>
          </a:prstGeom>
        </p:spPr>
      </p:pic>
      <p:sp>
        <p:nvSpPr>
          <p:cNvPr id="5" name="TextBox 4">
            <a:extLst>
              <a:ext uri="{FF2B5EF4-FFF2-40B4-BE49-F238E27FC236}">
                <a16:creationId xmlns:a16="http://schemas.microsoft.com/office/drawing/2014/main" id="{286FF4C0-4FB3-4543-88C1-1464C3D2FDA1}"/>
              </a:ext>
            </a:extLst>
          </p:cNvPr>
          <p:cNvSpPr txBox="1"/>
          <p:nvPr/>
        </p:nvSpPr>
        <p:spPr>
          <a:xfrm>
            <a:off x="575703" y="1505396"/>
            <a:ext cx="3610217" cy="3847207"/>
          </a:xfrm>
          <a:prstGeom prst="rect">
            <a:avLst/>
          </a:prstGeom>
          <a:noFill/>
        </p:spPr>
        <p:txBody>
          <a:bodyPr wrap="square">
            <a:spAutoFit/>
          </a:bodyPr>
          <a:lstStyle/>
          <a:p>
            <a:r>
              <a:rPr lang="en-US" sz="2800" b="1" dirty="0">
                <a:solidFill>
                  <a:schemeClr val="bg2">
                    <a:lumMod val="50000"/>
                  </a:schemeClr>
                </a:solidFill>
              </a:rPr>
              <a:t>Restructured Land Development Code</a:t>
            </a:r>
            <a:br>
              <a:rPr lang="en-US" sz="2800" b="1" dirty="0">
                <a:solidFill>
                  <a:schemeClr val="bg2">
                    <a:lumMod val="50000"/>
                  </a:schemeClr>
                </a:solidFill>
              </a:rPr>
            </a:br>
            <a:endParaRPr lang="en-US" sz="2800" b="1" dirty="0">
              <a:solidFill>
                <a:schemeClr val="bg2">
                  <a:lumMod val="50000"/>
                </a:schemeClr>
              </a:solidFill>
            </a:endParaRPr>
          </a:p>
          <a:p>
            <a:pPr marL="304792" lvl="1" indent="-304792">
              <a:buFont typeface="Arial" panose="020B0604020202020204" pitchFamily="34" charset="0"/>
              <a:buChar char="•"/>
            </a:pPr>
            <a:r>
              <a:rPr lang="en-US" sz="2000" dirty="0">
                <a:solidFill>
                  <a:schemeClr val="tx1">
                    <a:lumMod val="95000"/>
                    <a:lumOff val="5000"/>
                  </a:schemeClr>
                </a:solidFill>
              </a:rPr>
              <a:t>Changed framework of code for ease of use</a:t>
            </a:r>
          </a:p>
          <a:p>
            <a:pPr marL="304792" lvl="1" indent="-304792">
              <a:buFont typeface="Arial" panose="020B0604020202020204" pitchFamily="34" charset="0"/>
              <a:buChar char="•"/>
            </a:pPr>
            <a:r>
              <a:rPr lang="en-US" sz="2000" dirty="0">
                <a:solidFill>
                  <a:schemeClr val="tx1">
                    <a:lumMod val="95000"/>
                    <a:lumOff val="5000"/>
                  </a:schemeClr>
                </a:solidFill>
              </a:rPr>
              <a:t>From 22 chapters to 5</a:t>
            </a:r>
          </a:p>
          <a:p>
            <a:pPr marL="304792" lvl="1" indent="-304792">
              <a:buFont typeface="Arial" panose="020B0604020202020204" pitchFamily="34" charset="0"/>
              <a:buChar char="•"/>
            </a:pPr>
            <a:r>
              <a:rPr lang="en-US" sz="2000" dirty="0">
                <a:solidFill>
                  <a:schemeClr val="tx1">
                    <a:lumMod val="95000"/>
                    <a:lumOff val="5000"/>
                  </a:schemeClr>
                </a:solidFill>
              </a:rPr>
              <a:t>Added siting standards</a:t>
            </a:r>
          </a:p>
          <a:p>
            <a:pPr marL="304792" lvl="1" indent="-304792">
              <a:buFont typeface="Arial" panose="020B0604020202020204" pitchFamily="34" charset="0"/>
              <a:buChar char="•"/>
            </a:pPr>
            <a:r>
              <a:rPr lang="en-US" sz="2000" dirty="0">
                <a:solidFill>
                  <a:schemeClr val="tx1">
                    <a:lumMod val="95000"/>
                    <a:lumOff val="5000"/>
                  </a:schemeClr>
                </a:solidFill>
              </a:rPr>
              <a:t>Architectural standards</a:t>
            </a:r>
          </a:p>
          <a:p>
            <a:pPr marL="304792" lvl="1" indent="-304792">
              <a:buFont typeface="Arial" panose="020B0604020202020204" pitchFamily="34" charset="0"/>
              <a:buChar char="•"/>
            </a:pPr>
            <a:r>
              <a:rPr lang="en-US" sz="2000" dirty="0">
                <a:solidFill>
                  <a:schemeClr val="tx1">
                    <a:lumMod val="95000"/>
                    <a:lumOff val="5000"/>
                  </a:schemeClr>
                </a:solidFill>
              </a:rPr>
              <a:t>Special areas</a:t>
            </a:r>
          </a:p>
          <a:p>
            <a:pPr marL="742927" lvl="1" indent="-285750">
              <a:buFont typeface="Arial" panose="020B0604020202020204" pitchFamily="34" charset="0"/>
              <a:buChar char="•"/>
            </a:pPr>
            <a:r>
              <a:rPr lang="en-US" sz="2000" dirty="0" err="1">
                <a:solidFill>
                  <a:schemeClr val="tx1">
                    <a:lumMod val="95000"/>
                    <a:lumOff val="5000"/>
                  </a:schemeClr>
                </a:solidFill>
              </a:rPr>
              <a:t>Narcoossee</a:t>
            </a:r>
            <a:r>
              <a:rPr lang="en-US" sz="2000" dirty="0">
                <a:solidFill>
                  <a:schemeClr val="tx1">
                    <a:lumMod val="95000"/>
                    <a:lumOff val="5000"/>
                  </a:schemeClr>
                </a:solidFill>
              </a:rPr>
              <a:t> Overlay</a:t>
            </a:r>
          </a:p>
          <a:p>
            <a:pPr marL="742927" lvl="1" indent="-285750">
              <a:buFont typeface="Arial" panose="020B0604020202020204" pitchFamily="34" charset="0"/>
              <a:buChar char="•"/>
            </a:pPr>
            <a:r>
              <a:rPr lang="en-US" sz="2000" dirty="0">
                <a:solidFill>
                  <a:schemeClr val="tx1">
                    <a:lumMod val="95000"/>
                    <a:lumOff val="5000"/>
                  </a:schemeClr>
                </a:solidFill>
              </a:rPr>
              <a:t>Mixed Use Districts</a:t>
            </a:r>
          </a:p>
        </p:txBody>
      </p:sp>
    </p:spTree>
    <p:extLst>
      <p:ext uri="{BB962C8B-B14F-4D97-AF65-F5344CB8AC3E}">
        <p14:creationId xmlns:p14="http://schemas.microsoft.com/office/powerpoint/2010/main" val="2230612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2010-2012</a:t>
            </a:r>
          </a:p>
        </p:txBody>
      </p:sp>
      <p:pic>
        <p:nvPicPr>
          <p:cNvPr id="11" name="Picture 10">
            <a:extLst>
              <a:ext uri="{FF2B5EF4-FFF2-40B4-BE49-F238E27FC236}">
                <a16:creationId xmlns:a16="http://schemas.microsoft.com/office/drawing/2014/main" id="{D100C376-F785-1C54-4778-6107ADFB7780}"/>
              </a:ext>
            </a:extLst>
          </p:cNvPr>
          <p:cNvPicPr>
            <a:picLocks noChangeAspect="1"/>
          </p:cNvPicPr>
          <p:nvPr/>
        </p:nvPicPr>
        <p:blipFill rotWithShape="1">
          <a:blip r:embed="rId3"/>
          <a:srcRect l="35177" t="30644" r="29964" b="10461"/>
          <a:stretch/>
        </p:blipFill>
        <p:spPr>
          <a:xfrm>
            <a:off x="8598915" y="70649"/>
            <a:ext cx="3476058" cy="3181120"/>
          </a:xfrm>
          <a:prstGeom prst="rect">
            <a:avLst/>
          </a:prstGeom>
          <a:ln>
            <a:solidFill>
              <a:schemeClr val="bg1">
                <a:lumMod val="85000"/>
              </a:schemeClr>
            </a:solidFill>
          </a:ln>
          <a:effectLst/>
        </p:spPr>
      </p:pic>
      <p:pic>
        <p:nvPicPr>
          <p:cNvPr id="12" name="Picture 11">
            <a:extLst>
              <a:ext uri="{FF2B5EF4-FFF2-40B4-BE49-F238E27FC236}">
                <a16:creationId xmlns:a16="http://schemas.microsoft.com/office/drawing/2014/main" id="{F462AC5D-F5EE-3DCB-9508-AE46DD4353A6}"/>
              </a:ext>
            </a:extLst>
          </p:cNvPr>
          <p:cNvPicPr>
            <a:picLocks noChangeAspect="1"/>
          </p:cNvPicPr>
          <p:nvPr/>
        </p:nvPicPr>
        <p:blipFill rotWithShape="1">
          <a:blip r:embed="rId4"/>
          <a:srcRect l="36866" t="18748" r="35563" b="6755"/>
          <a:stretch/>
        </p:blipFill>
        <p:spPr>
          <a:xfrm>
            <a:off x="6329847" y="70649"/>
            <a:ext cx="2161492" cy="3181120"/>
          </a:xfrm>
          <a:prstGeom prst="rect">
            <a:avLst/>
          </a:prstGeom>
          <a:ln>
            <a:solidFill>
              <a:schemeClr val="bg1">
                <a:lumMod val="85000"/>
              </a:schemeClr>
            </a:solidFill>
          </a:ln>
          <a:effectLst/>
        </p:spPr>
      </p:pic>
      <p:grpSp>
        <p:nvGrpSpPr>
          <p:cNvPr id="13" name="Group 12">
            <a:extLst>
              <a:ext uri="{FF2B5EF4-FFF2-40B4-BE49-F238E27FC236}">
                <a16:creationId xmlns:a16="http://schemas.microsoft.com/office/drawing/2014/main" id="{4D4D1AC9-647D-F302-4C0E-5455BD95FD00}"/>
              </a:ext>
            </a:extLst>
          </p:cNvPr>
          <p:cNvGrpSpPr/>
          <p:nvPr/>
        </p:nvGrpSpPr>
        <p:grpSpPr>
          <a:xfrm>
            <a:off x="6329847" y="3319751"/>
            <a:ext cx="5745126" cy="2908329"/>
            <a:chOff x="1545465" y="984645"/>
            <a:chExt cx="7237927" cy="3819175"/>
          </a:xfrm>
        </p:grpSpPr>
        <p:pic>
          <p:nvPicPr>
            <p:cNvPr id="14" name="Picture 13">
              <a:extLst>
                <a:ext uri="{FF2B5EF4-FFF2-40B4-BE49-F238E27FC236}">
                  <a16:creationId xmlns:a16="http://schemas.microsoft.com/office/drawing/2014/main" id="{D0A0F7E5-AAF8-716A-1F46-459EFFB04CA5}"/>
                </a:ext>
              </a:extLst>
            </p:cNvPr>
            <p:cNvPicPr>
              <a:picLocks noChangeAspect="1"/>
            </p:cNvPicPr>
            <p:nvPr/>
          </p:nvPicPr>
          <p:blipFill rotWithShape="1">
            <a:blip r:embed="rId5"/>
            <a:srcRect l="20731" t="17774" r="19903" b="24395"/>
            <a:stretch/>
          </p:blipFill>
          <p:spPr>
            <a:xfrm>
              <a:off x="1545465" y="984645"/>
              <a:ext cx="7237927" cy="3819175"/>
            </a:xfrm>
            <a:prstGeom prst="rect">
              <a:avLst/>
            </a:prstGeom>
            <a:ln>
              <a:solidFill>
                <a:schemeClr val="bg1">
                  <a:lumMod val="85000"/>
                </a:schemeClr>
              </a:solidFill>
            </a:ln>
            <a:effectLst/>
          </p:spPr>
        </p:pic>
        <p:sp>
          <p:nvSpPr>
            <p:cNvPr id="15" name="Rectangle 14">
              <a:extLst>
                <a:ext uri="{FF2B5EF4-FFF2-40B4-BE49-F238E27FC236}">
                  <a16:creationId xmlns:a16="http://schemas.microsoft.com/office/drawing/2014/main" id="{D141A9C0-1BDB-082E-7FFE-CEC9E50AA72B}"/>
                </a:ext>
              </a:extLst>
            </p:cNvPr>
            <p:cNvSpPr/>
            <p:nvPr/>
          </p:nvSpPr>
          <p:spPr>
            <a:xfrm>
              <a:off x="1545465" y="984645"/>
              <a:ext cx="662307" cy="601188"/>
            </a:xfrm>
            <a:prstGeom prst="rect">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812A54F6-3D1E-D617-EAE1-0E4F059FF00C}"/>
                </a:ext>
              </a:extLst>
            </p:cNvPr>
            <p:cNvSpPr/>
            <p:nvPr/>
          </p:nvSpPr>
          <p:spPr>
            <a:xfrm>
              <a:off x="1545466" y="4467696"/>
              <a:ext cx="853530" cy="336124"/>
            </a:xfrm>
            <a:prstGeom prst="rect">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 name="TextBox 4">
            <a:extLst>
              <a:ext uri="{FF2B5EF4-FFF2-40B4-BE49-F238E27FC236}">
                <a16:creationId xmlns:a16="http://schemas.microsoft.com/office/drawing/2014/main" id="{68D28FC3-DBF5-9E76-1AAA-C805B3711E22}"/>
              </a:ext>
            </a:extLst>
          </p:cNvPr>
          <p:cNvSpPr txBox="1"/>
          <p:nvPr/>
        </p:nvSpPr>
        <p:spPr>
          <a:xfrm>
            <a:off x="564986" y="1318396"/>
            <a:ext cx="6096000" cy="4606389"/>
          </a:xfrm>
          <a:prstGeom prst="rect">
            <a:avLst/>
          </a:prstGeom>
          <a:noFill/>
        </p:spPr>
        <p:txBody>
          <a:bodyPr wrap="square">
            <a:spAutoFit/>
          </a:bodyPr>
          <a:lstStyle/>
          <a:p>
            <a:r>
              <a:rPr lang="en-US" sz="2400" b="1" dirty="0">
                <a:solidFill>
                  <a:schemeClr val="bg2">
                    <a:lumMod val="50000"/>
                  </a:schemeClr>
                </a:solidFill>
              </a:rPr>
              <a:t>Restructured Land Development Code</a:t>
            </a:r>
          </a:p>
          <a:p>
            <a:endParaRPr lang="en-US" sz="2400" b="1" dirty="0">
              <a:solidFill>
                <a:schemeClr val="bg2">
                  <a:lumMod val="50000"/>
                </a:schemeClr>
              </a:solidFill>
            </a:endParaRPr>
          </a:p>
          <a:p>
            <a:pPr marL="285750" indent="-285750">
              <a:buFont typeface="Arial" panose="020B0604020202020204" pitchFamily="34" charset="0"/>
              <a:buChar char="•"/>
            </a:pPr>
            <a:r>
              <a:rPr lang="en-US" sz="2400" dirty="0"/>
              <a:t>Mixed Use Districts (MXDs)</a:t>
            </a:r>
          </a:p>
          <a:p>
            <a:pPr marL="304792" lvl="1" indent="-304792">
              <a:buFont typeface="Arial" panose="020B0604020202020204" pitchFamily="34" charset="0"/>
              <a:buChar char="•"/>
            </a:pPr>
            <a:r>
              <a:rPr lang="en-US" sz="2400" dirty="0"/>
              <a:t>Conceptual Master Plans adopted</a:t>
            </a:r>
          </a:p>
          <a:p>
            <a:pPr marL="1200127" lvl="2" indent="-285750">
              <a:buFont typeface="Arial" panose="020B0604020202020204" pitchFamily="34" charset="0"/>
              <a:buChar char="•"/>
            </a:pPr>
            <a:r>
              <a:rPr lang="en-US" sz="2000" dirty="0"/>
              <a:t>East of Lake Toho</a:t>
            </a:r>
          </a:p>
          <a:p>
            <a:pPr marL="1200127" lvl="2" indent="-285750">
              <a:buFont typeface="Arial" panose="020B0604020202020204" pitchFamily="34" charset="0"/>
              <a:buChar char="•"/>
            </a:pPr>
            <a:r>
              <a:rPr lang="en-US" sz="2000" dirty="0"/>
              <a:t>South Lake Toho</a:t>
            </a:r>
          </a:p>
          <a:p>
            <a:pPr marL="1200127" lvl="2" indent="-285750">
              <a:buFont typeface="Arial" panose="020B0604020202020204" pitchFamily="34" charset="0"/>
              <a:buChar char="•"/>
            </a:pPr>
            <a:r>
              <a:rPr lang="en-US" sz="2000" dirty="0"/>
              <a:t>Northeast District</a:t>
            </a:r>
          </a:p>
          <a:p>
            <a:pPr marL="590542" lvl="1" indent="-285750">
              <a:spcBef>
                <a:spcPts val="1333"/>
              </a:spcBef>
              <a:buFont typeface="Arial" panose="020B0604020202020204" pitchFamily="34" charset="0"/>
              <a:buChar char="•"/>
            </a:pPr>
            <a:r>
              <a:rPr lang="en-US" sz="2400" dirty="0"/>
              <a:t>MXD Land Development Code</a:t>
            </a:r>
          </a:p>
          <a:p>
            <a:pPr marL="1200127" lvl="2" indent="-285750">
              <a:spcAft>
                <a:spcPts val="267"/>
              </a:spcAft>
              <a:buFont typeface="Arial" panose="020B0604020202020204" pitchFamily="34" charset="0"/>
              <a:buChar char="•"/>
            </a:pPr>
            <a:r>
              <a:rPr lang="en-US" sz="2000" dirty="0"/>
              <a:t>Addressed </a:t>
            </a:r>
          </a:p>
          <a:p>
            <a:pPr marL="1809712" lvl="3" indent="-285750">
              <a:buFont typeface="Arial" panose="020B0604020202020204" pitchFamily="34" charset="0"/>
              <a:buChar char="•"/>
            </a:pPr>
            <a:r>
              <a:rPr lang="en-US" sz="2000" dirty="0"/>
              <a:t>Place types and land uses</a:t>
            </a:r>
          </a:p>
          <a:p>
            <a:pPr marL="1809712" lvl="3" indent="-285750">
              <a:buFont typeface="Arial" panose="020B0604020202020204" pitchFamily="34" charset="0"/>
              <a:buChar char="•"/>
            </a:pPr>
            <a:r>
              <a:rPr lang="en-US" sz="2000" dirty="0"/>
              <a:t>Density and intensity</a:t>
            </a:r>
          </a:p>
          <a:p>
            <a:pPr marL="1809712" lvl="3" indent="-285750">
              <a:buFont typeface="Arial" panose="020B0604020202020204" pitchFamily="34" charset="0"/>
              <a:buChar char="•"/>
            </a:pPr>
            <a:r>
              <a:rPr lang="en-US" sz="2000" dirty="0"/>
              <a:t>Road connectivity</a:t>
            </a:r>
          </a:p>
          <a:p>
            <a:pPr marL="1809712" lvl="3" indent="-285750">
              <a:buFont typeface="Arial" panose="020B0604020202020204" pitchFamily="34" charset="0"/>
              <a:buChar char="•"/>
            </a:pPr>
            <a:r>
              <a:rPr lang="en-US" sz="2000" dirty="0"/>
              <a:t>Urban form</a:t>
            </a:r>
          </a:p>
        </p:txBody>
      </p:sp>
    </p:spTree>
    <p:extLst>
      <p:ext uri="{BB962C8B-B14F-4D97-AF65-F5344CB8AC3E}">
        <p14:creationId xmlns:p14="http://schemas.microsoft.com/office/powerpoint/2010/main" val="1760719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oy's R Us 3">
            <a:extLst>
              <a:ext uri="{FF2B5EF4-FFF2-40B4-BE49-F238E27FC236}">
                <a16:creationId xmlns:a16="http://schemas.microsoft.com/office/drawing/2014/main" id="{08E5CC83-03A7-3013-8582-CC6E9A381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4" y="0"/>
            <a:ext cx="12193675" cy="738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9">
            <a:extLst>
              <a:ext uri="{FF2B5EF4-FFF2-40B4-BE49-F238E27FC236}">
                <a16:creationId xmlns:a16="http://schemas.microsoft.com/office/drawing/2014/main" id="{4C2DBC08-1EC7-5B52-13F1-2488D5467373}"/>
              </a:ext>
            </a:extLst>
          </p:cNvPr>
          <p:cNvSpPr txBox="1">
            <a:spLocks noChangeArrowheads="1"/>
          </p:cNvSpPr>
          <p:nvPr/>
        </p:nvSpPr>
        <p:spPr bwMode="auto">
          <a:xfrm>
            <a:off x="7026253" y="325990"/>
            <a:ext cx="3864951" cy="1083374"/>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r>
              <a:rPr lang="en-US" altLang="en-US" sz="2000" b="1" dirty="0">
                <a:latin typeface="+mn-lt"/>
              </a:rPr>
              <a:t>Active ground-floor uses</a:t>
            </a:r>
          </a:p>
          <a:p>
            <a:pPr marL="156629" indent="-156629">
              <a:lnSpc>
                <a:spcPct val="80000"/>
              </a:lnSpc>
              <a:spcBef>
                <a:spcPct val="0"/>
              </a:spcBef>
              <a:buFontTx/>
              <a:buChar char="•"/>
            </a:pPr>
            <a:r>
              <a:rPr lang="en-US" altLang="en-US" sz="2000" dirty="0">
                <a:latin typeface="+mn-lt"/>
              </a:rPr>
              <a:t>Large display windows</a:t>
            </a:r>
          </a:p>
          <a:p>
            <a:pPr marL="156629" indent="-156629">
              <a:lnSpc>
                <a:spcPct val="80000"/>
              </a:lnSpc>
              <a:spcBef>
                <a:spcPct val="0"/>
              </a:spcBef>
              <a:buFontTx/>
              <a:buChar char="•"/>
            </a:pPr>
            <a:r>
              <a:rPr lang="en-US" altLang="en-US" sz="2000" dirty="0">
                <a:latin typeface="+mn-lt"/>
              </a:rPr>
              <a:t>Public entrances</a:t>
            </a:r>
          </a:p>
          <a:p>
            <a:pPr marL="156629" indent="-156629">
              <a:lnSpc>
                <a:spcPct val="80000"/>
              </a:lnSpc>
              <a:spcBef>
                <a:spcPct val="0"/>
              </a:spcBef>
              <a:buFontTx/>
              <a:buChar char="•"/>
            </a:pPr>
            <a:r>
              <a:rPr lang="en-US" altLang="en-US" sz="2000" dirty="0">
                <a:latin typeface="+mn-lt"/>
              </a:rPr>
              <a:t>Building fronts on the street</a:t>
            </a:r>
          </a:p>
        </p:txBody>
      </p:sp>
      <p:sp>
        <p:nvSpPr>
          <p:cNvPr id="22" name="Text Box 10">
            <a:extLst>
              <a:ext uri="{FF2B5EF4-FFF2-40B4-BE49-F238E27FC236}">
                <a16:creationId xmlns:a16="http://schemas.microsoft.com/office/drawing/2014/main" id="{37045139-F612-6946-C566-F51DBCFB281F}"/>
              </a:ext>
            </a:extLst>
          </p:cNvPr>
          <p:cNvSpPr txBox="1">
            <a:spLocks noChangeArrowheads="1"/>
          </p:cNvSpPr>
          <p:nvPr/>
        </p:nvSpPr>
        <p:spPr bwMode="auto">
          <a:xfrm>
            <a:off x="303097" y="5965437"/>
            <a:ext cx="4254500" cy="870303"/>
          </a:xfrm>
          <a:prstGeom prst="rect">
            <a:avLst/>
          </a:prstGeom>
          <a:solidFill>
            <a:schemeClr val="bg1"/>
          </a:solidFill>
          <a:ln>
            <a:noFill/>
          </a:ln>
        </p:spPr>
        <p:txBody>
          <a:bodyPr wrap="square">
            <a:spAutoFit/>
          </a:bodyPr>
          <a:lstStyle>
            <a:defPPr>
              <a:defRPr lang="en-US"/>
            </a:defPPr>
            <a:lvl1pPr>
              <a:lnSpc>
                <a:spcPct val="80000"/>
              </a:lnSpc>
              <a:spcBef>
                <a:spcPct val="0"/>
              </a:spcBef>
              <a:buFontTx/>
              <a:buNone/>
              <a:defRPr sz="2000" b="1"/>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en-US" dirty="0"/>
              <a:t>Parking behind building</a:t>
            </a:r>
          </a:p>
          <a:p>
            <a:r>
              <a:rPr lang="en-US" altLang="en-US" b="0" dirty="0"/>
              <a:t>(With maximum standards to limit size and account for shared use)</a:t>
            </a:r>
          </a:p>
        </p:txBody>
      </p:sp>
      <p:sp>
        <p:nvSpPr>
          <p:cNvPr id="23" name="Text Box 32">
            <a:extLst>
              <a:ext uri="{FF2B5EF4-FFF2-40B4-BE49-F238E27FC236}">
                <a16:creationId xmlns:a16="http://schemas.microsoft.com/office/drawing/2014/main" id="{37B3499F-00EE-E511-40F0-03E486563B87}"/>
              </a:ext>
            </a:extLst>
          </p:cNvPr>
          <p:cNvSpPr txBox="1">
            <a:spLocks noChangeArrowheads="1"/>
          </p:cNvSpPr>
          <p:nvPr/>
        </p:nvSpPr>
        <p:spPr bwMode="auto">
          <a:xfrm>
            <a:off x="8609552" y="8606175"/>
            <a:ext cx="7518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667" b="1" dirty="0">
                <a:solidFill>
                  <a:srgbClr val="FFFFFF"/>
                </a:solidFill>
              </a:rPr>
              <a:t>MXD Land Development Code</a:t>
            </a:r>
          </a:p>
        </p:txBody>
      </p:sp>
      <p:sp>
        <p:nvSpPr>
          <p:cNvPr id="24" name="Text Box 8">
            <a:extLst>
              <a:ext uri="{FF2B5EF4-FFF2-40B4-BE49-F238E27FC236}">
                <a16:creationId xmlns:a16="http://schemas.microsoft.com/office/drawing/2014/main" id="{98123C99-13AD-0A9A-D479-81FD4D658CB7}"/>
              </a:ext>
            </a:extLst>
          </p:cNvPr>
          <p:cNvSpPr txBox="1">
            <a:spLocks noChangeArrowheads="1"/>
          </p:cNvSpPr>
          <p:nvPr/>
        </p:nvSpPr>
        <p:spPr bwMode="auto">
          <a:xfrm>
            <a:off x="6096000" y="2505852"/>
            <a:ext cx="2827141" cy="837152"/>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r>
              <a:rPr lang="en-US" altLang="en-US" sz="2000" b="1" dirty="0">
                <a:latin typeface="+mn-lt"/>
              </a:rPr>
              <a:t>On-street parking</a:t>
            </a:r>
          </a:p>
          <a:p>
            <a:pPr>
              <a:lnSpc>
                <a:spcPct val="80000"/>
              </a:lnSpc>
              <a:spcBef>
                <a:spcPct val="0"/>
              </a:spcBef>
              <a:buFontTx/>
              <a:buNone/>
            </a:pPr>
            <a:r>
              <a:rPr lang="en-US" altLang="en-US" sz="2000" dirty="0">
                <a:latin typeface="+mn-lt"/>
              </a:rPr>
              <a:t>(Makes street more pedestrian friendly)</a:t>
            </a:r>
          </a:p>
        </p:txBody>
      </p:sp>
      <p:sp>
        <p:nvSpPr>
          <p:cNvPr id="25" name="Text Box 7">
            <a:extLst>
              <a:ext uri="{FF2B5EF4-FFF2-40B4-BE49-F238E27FC236}">
                <a16:creationId xmlns:a16="http://schemas.microsoft.com/office/drawing/2014/main" id="{834BC8BA-C8BB-B12F-A3AA-B3B5CDBA9E69}"/>
              </a:ext>
            </a:extLst>
          </p:cNvPr>
          <p:cNvSpPr txBox="1">
            <a:spLocks noChangeArrowheads="1"/>
          </p:cNvSpPr>
          <p:nvPr/>
        </p:nvSpPr>
        <p:spPr bwMode="auto">
          <a:xfrm>
            <a:off x="6169793" y="5300639"/>
            <a:ext cx="3342937" cy="132959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None/>
            </a:pPr>
            <a:r>
              <a:rPr lang="en-US" altLang="en-US" sz="2000" b="1" dirty="0">
                <a:latin typeface="+mn-lt"/>
              </a:rPr>
              <a:t>Pedestrian amenities</a:t>
            </a:r>
          </a:p>
          <a:p>
            <a:pPr marL="156629" indent="-156629">
              <a:lnSpc>
                <a:spcPct val="80000"/>
              </a:lnSpc>
              <a:spcBef>
                <a:spcPct val="0"/>
              </a:spcBef>
              <a:buFontTx/>
              <a:buChar char="•"/>
            </a:pPr>
            <a:r>
              <a:rPr lang="en-US" altLang="en-US" sz="2000" dirty="0">
                <a:latin typeface="+mn-lt"/>
              </a:rPr>
              <a:t>Crosswalks</a:t>
            </a:r>
          </a:p>
          <a:p>
            <a:pPr marL="156629" indent="-156629">
              <a:lnSpc>
                <a:spcPct val="80000"/>
              </a:lnSpc>
              <a:spcBef>
                <a:spcPct val="0"/>
              </a:spcBef>
              <a:buFontTx/>
              <a:buChar char="•"/>
            </a:pPr>
            <a:r>
              <a:rPr lang="en-US" altLang="en-US" sz="2000" dirty="0">
                <a:latin typeface="+mn-lt"/>
              </a:rPr>
              <a:t>Wide sidewalks</a:t>
            </a:r>
          </a:p>
          <a:p>
            <a:pPr marL="156629" indent="-156629">
              <a:lnSpc>
                <a:spcPct val="80000"/>
              </a:lnSpc>
              <a:spcBef>
                <a:spcPct val="0"/>
              </a:spcBef>
              <a:buFontTx/>
              <a:buChar char="•"/>
            </a:pPr>
            <a:r>
              <a:rPr lang="en-US" altLang="en-US" sz="2000" dirty="0">
                <a:latin typeface="+mn-lt"/>
              </a:rPr>
              <a:t>Street trees</a:t>
            </a:r>
          </a:p>
          <a:p>
            <a:pPr marL="156629" indent="-156629">
              <a:lnSpc>
                <a:spcPct val="80000"/>
              </a:lnSpc>
              <a:spcBef>
                <a:spcPct val="0"/>
              </a:spcBef>
              <a:buFontTx/>
              <a:buChar char="•"/>
            </a:pPr>
            <a:r>
              <a:rPr lang="en-US" altLang="en-US" sz="2000" dirty="0">
                <a:latin typeface="+mn-lt"/>
              </a:rPr>
              <a:t>Awnings</a:t>
            </a:r>
          </a:p>
        </p:txBody>
      </p:sp>
      <p:sp>
        <p:nvSpPr>
          <p:cNvPr id="26" name="Text Box 6">
            <a:extLst>
              <a:ext uri="{FF2B5EF4-FFF2-40B4-BE49-F238E27FC236}">
                <a16:creationId xmlns:a16="http://schemas.microsoft.com/office/drawing/2014/main" id="{B4697D22-A4E4-AC63-4FA1-1BC0DAFAB171}"/>
              </a:ext>
            </a:extLst>
          </p:cNvPr>
          <p:cNvSpPr txBox="1">
            <a:spLocks noChangeArrowheads="1"/>
          </p:cNvSpPr>
          <p:nvPr/>
        </p:nvSpPr>
        <p:spPr bwMode="auto">
          <a:xfrm rot="11542">
            <a:off x="1517606" y="3969793"/>
            <a:ext cx="2438455" cy="59093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r>
              <a:rPr lang="en-US" altLang="en-US" sz="2000" b="1" dirty="0">
                <a:latin typeface="+mn-lt"/>
              </a:rPr>
              <a:t>Build-to line</a:t>
            </a:r>
          </a:p>
          <a:p>
            <a:pPr>
              <a:lnSpc>
                <a:spcPct val="80000"/>
              </a:lnSpc>
              <a:spcBef>
                <a:spcPct val="0"/>
              </a:spcBef>
              <a:buFontTx/>
              <a:buNone/>
            </a:pPr>
            <a:r>
              <a:rPr lang="en-US" altLang="en-US" sz="2000" dirty="0">
                <a:latin typeface="+mn-lt"/>
              </a:rPr>
              <a:t>(0’-5’ from ROW)</a:t>
            </a:r>
          </a:p>
        </p:txBody>
      </p:sp>
      <p:sp>
        <p:nvSpPr>
          <p:cNvPr id="27" name="Text Box 11">
            <a:extLst>
              <a:ext uri="{FF2B5EF4-FFF2-40B4-BE49-F238E27FC236}">
                <a16:creationId xmlns:a16="http://schemas.microsoft.com/office/drawing/2014/main" id="{87AACFA0-1232-C1E8-031E-DBC1AB61D91C}"/>
              </a:ext>
            </a:extLst>
          </p:cNvPr>
          <p:cNvSpPr txBox="1">
            <a:spLocks noChangeArrowheads="1"/>
          </p:cNvSpPr>
          <p:nvPr/>
        </p:nvSpPr>
        <p:spPr bwMode="auto">
          <a:xfrm>
            <a:off x="497872" y="867677"/>
            <a:ext cx="3864950" cy="1329595"/>
          </a:xfrm>
          <a:prstGeom prst="rect">
            <a:avLst/>
          </a:prstGeom>
          <a:solidFill>
            <a:schemeClr val="bg1"/>
          </a:solidFill>
          <a:ln>
            <a:noFill/>
          </a:ln>
        </p:spPr>
        <p:txBody>
          <a:bodyPr wrap="square">
            <a:spAutoFit/>
          </a:bodyPr>
          <a:lstStyle>
            <a:lvl1pPr marL="117475" indent="-1174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r>
              <a:rPr lang="en-US" altLang="en-US" sz="2000" b="1" dirty="0">
                <a:latin typeface="+mn-lt"/>
              </a:rPr>
              <a:t>Architectural Design </a:t>
            </a:r>
          </a:p>
          <a:p>
            <a:pPr>
              <a:lnSpc>
                <a:spcPct val="80000"/>
              </a:lnSpc>
              <a:spcBef>
                <a:spcPct val="0"/>
              </a:spcBef>
              <a:buFontTx/>
              <a:buChar char="•"/>
            </a:pPr>
            <a:r>
              <a:rPr lang="en-US" altLang="en-US" sz="2000" dirty="0">
                <a:latin typeface="+mn-lt"/>
              </a:rPr>
              <a:t>Details reflect local character/history</a:t>
            </a:r>
          </a:p>
          <a:p>
            <a:pPr>
              <a:lnSpc>
                <a:spcPct val="80000"/>
              </a:lnSpc>
              <a:spcBef>
                <a:spcPct val="0"/>
              </a:spcBef>
              <a:buFontTx/>
              <a:buChar char="•"/>
            </a:pPr>
            <a:r>
              <a:rPr lang="en-US" altLang="en-US" sz="2000" dirty="0">
                <a:latin typeface="+mn-lt"/>
              </a:rPr>
              <a:t>Variation in massing, façade, bays</a:t>
            </a:r>
          </a:p>
          <a:p>
            <a:pPr>
              <a:lnSpc>
                <a:spcPct val="80000"/>
              </a:lnSpc>
              <a:spcBef>
                <a:spcPct val="0"/>
              </a:spcBef>
              <a:buFontTx/>
              <a:buChar char="•"/>
            </a:pPr>
            <a:r>
              <a:rPr lang="en-US" altLang="en-US" sz="2000" dirty="0">
                <a:latin typeface="+mn-lt"/>
              </a:rPr>
              <a:t>Encouraged minimum 2-3 story</a:t>
            </a:r>
          </a:p>
        </p:txBody>
      </p:sp>
    </p:spTree>
    <p:extLst>
      <p:ext uri="{BB962C8B-B14F-4D97-AF65-F5344CB8AC3E}">
        <p14:creationId xmlns:p14="http://schemas.microsoft.com/office/powerpoint/2010/main" val="1012997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2019</a:t>
            </a:r>
          </a:p>
        </p:txBody>
      </p:sp>
      <p:sp>
        <p:nvSpPr>
          <p:cNvPr id="19" name="TextBox 18">
            <a:extLst>
              <a:ext uri="{FF2B5EF4-FFF2-40B4-BE49-F238E27FC236}">
                <a16:creationId xmlns:a16="http://schemas.microsoft.com/office/drawing/2014/main" id="{D04AFBF2-8271-7869-9E10-1466046E370A}"/>
              </a:ext>
            </a:extLst>
          </p:cNvPr>
          <p:cNvSpPr txBox="1"/>
          <p:nvPr/>
        </p:nvSpPr>
        <p:spPr>
          <a:xfrm>
            <a:off x="549244" y="1688975"/>
            <a:ext cx="3606196" cy="3374642"/>
          </a:xfrm>
          <a:prstGeom prst="rect">
            <a:avLst/>
          </a:prstGeom>
          <a:noFill/>
        </p:spPr>
        <p:txBody>
          <a:bodyPr wrap="square">
            <a:spAutoFit/>
          </a:bodyPr>
          <a:lstStyle/>
          <a:p>
            <a:r>
              <a:rPr lang="en-US" sz="2133" dirty="0"/>
              <a:t>Established centers in LDC</a:t>
            </a:r>
          </a:p>
          <a:p>
            <a:pPr marL="380990" lvl="5" indent="-380990">
              <a:buFont typeface="Arial" panose="020B0604020202020204" pitchFamily="34" charset="0"/>
              <a:buChar char="•"/>
            </a:pPr>
            <a:r>
              <a:rPr lang="en-US" sz="2133" dirty="0"/>
              <a:t>Neighborhood</a:t>
            </a:r>
          </a:p>
          <a:p>
            <a:pPr marL="380990" lvl="2" indent="-380990">
              <a:buFont typeface="Arial" panose="020B0604020202020204" pitchFamily="34" charset="0"/>
              <a:buChar char="•"/>
            </a:pPr>
            <a:r>
              <a:rPr lang="en-US" sz="2133" dirty="0"/>
              <a:t>Community</a:t>
            </a:r>
          </a:p>
          <a:p>
            <a:pPr marL="380990" lvl="2" indent="-380990">
              <a:buFont typeface="Arial" panose="020B0604020202020204" pitchFamily="34" charset="0"/>
              <a:buChar char="•"/>
            </a:pPr>
            <a:r>
              <a:rPr lang="en-US" sz="2133" dirty="0"/>
              <a:t>Urban</a:t>
            </a:r>
          </a:p>
          <a:p>
            <a:pPr marL="380990" lvl="2" indent="-380990">
              <a:buFont typeface="Arial" panose="020B0604020202020204" pitchFamily="34" charset="0"/>
              <a:buChar char="•"/>
            </a:pPr>
            <a:r>
              <a:rPr lang="en-US" sz="2133" dirty="0"/>
              <a:t>Employment</a:t>
            </a:r>
          </a:p>
          <a:p>
            <a:r>
              <a:rPr lang="en-US" sz="2133" dirty="0"/>
              <a:t>Established development standards</a:t>
            </a:r>
          </a:p>
          <a:p>
            <a:pPr marL="380990" indent="-380990">
              <a:buFont typeface="Arial" panose="020B0604020202020204" pitchFamily="34" charset="0"/>
              <a:buChar char="•"/>
            </a:pPr>
            <a:r>
              <a:rPr lang="en-US" sz="2133" dirty="0"/>
              <a:t>Mix of uses</a:t>
            </a:r>
          </a:p>
          <a:p>
            <a:pPr marL="380990" indent="-380990">
              <a:buFont typeface="Arial" panose="020B0604020202020204" pitchFamily="34" charset="0"/>
              <a:buChar char="•"/>
            </a:pPr>
            <a:r>
              <a:rPr lang="en-US" sz="2133" dirty="0"/>
              <a:t>Development form</a:t>
            </a:r>
          </a:p>
          <a:p>
            <a:pPr marL="380990" indent="-380990">
              <a:buFont typeface="Arial" panose="020B0604020202020204" pitchFamily="34" charset="0"/>
              <a:buChar char="•"/>
            </a:pPr>
            <a:r>
              <a:rPr lang="en-US" sz="2133" dirty="0"/>
              <a:t>Architectural</a:t>
            </a:r>
          </a:p>
        </p:txBody>
      </p:sp>
      <p:pic>
        <p:nvPicPr>
          <p:cNvPr id="20" name="Picture 19">
            <a:extLst>
              <a:ext uri="{FF2B5EF4-FFF2-40B4-BE49-F238E27FC236}">
                <a16:creationId xmlns:a16="http://schemas.microsoft.com/office/drawing/2014/main" id="{E1C37280-B233-2152-CCF0-504DFD66E557}"/>
              </a:ext>
            </a:extLst>
          </p:cNvPr>
          <p:cNvPicPr>
            <a:picLocks noChangeAspect="1"/>
          </p:cNvPicPr>
          <p:nvPr/>
        </p:nvPicPr>
        <p:blipFill>
          <a:blip r:embed="rId3"/>
          <a:stretch>
            <a:fillRect/>
          </a:stretch>
        </p:blipFill>
        <p:spPr>
          <a:xfrm>
            <a:off x="3740639" y="156051"/>
            <a:ext cx="8039289" cy="6047756"/>
          </a:xfrm>
          <a:prstGeom prst="rect">
            <a:avLst/>
          </a:prstGeom>
          <a:effectLst/>
        </p:spPr>
      </p:pic>
      <p:sp>
        <p:nvSpPr>
          <p:cNvPr id="4" name="TextBox 3">
            <a:extLst>
              <a:ext uri="{FF2B5EF4-FFF2-40B4-BE49-F238E27FC236}">
                <a16:creationId xmlns:a16="http://schemas.microsoft.com/office/drawing/2014/main" id="{D605D33D-CFC5-8E57-20E1-3FE6B2E4CDB3}"/>
              </a:ext>
            </a:extLst>
          </p:cNvPr>
          <p:cNvSpPr txBox="1"/>
          <p:nvPr/>
        </p:nvSpPr>
        <p:spPr>
          <a:xfrm>
            <a:off x="412072" y="995414"/>
            <a:ext cx="6187440" cy="461665"/>
          </a:xfrm>
          <a:prstGeom prst="rect">
            <a:avLst/>
          </a:prstGeom>
          <a:noFill/>
        </p:spPr>
        <p:txBody>
          <a:bodyPr wrap="square">
            <a:spAutoFit/>
          </a:bodyPr>
          <a:lstStyle/>
          <a:p>
            <a:r>
              <a:rPr lang="en-US" sz="2400" b="1" dirty="0">
                <a:solidFill>
                  <a:srgbClr val="75787B"/>
                </a:solidFill>
                <a:sym typeface="Montserrat"/>
              </a:rPr>
              <a:t>Centers LDC Update</a:t>
            </a:r>
          </a:p>
        </p:txBody>
      </p:sp>
    </p:spTree>
    <p:extLst>
      <p:ext uri="{BB962C8B-B14F-4D97-AF65-F5344CB8AC3E}">
        <p14:creationId xmlns:p14="http://schemas.microsoft.com/office/powerpoint/2010/main" val="2257800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7C2C4-4963-989A-94BA-F16460B49F90}"/>
              </a:ext>
            </a:extLst>
          </p:cNvPr>
          <p:cNvSpPr>
            <a:spLocks noGrp="1"/>
          </p:cNvSpPr>
          <p:nvPr>
            <p:ph type="title"/>
          </p:nvPr>
        </p:nvSpPr>
        <p:spPr/>
        <p:txBody>
          <a:bodyPr>
            <a:normAutofit/>
          </a:bodyPr>
          <a:lstStyle/>
          <a:p>
            <a:r>
              <a:rPr lang="en-US" sz="3600" b="1" dirty="0">
                <a:solidFill>
                  <a:srgbClr val="92278F"/>
                </a:solidFill>
                <a:latin typeface="+mn-lt"/>
              </a:rPr>
              <a:t>Results</a:t>
            </a:r>
          </a:p>
        </p:txBody>
      </p:sp>
      <p:sp>
        <p:nvSpPr>
          <p:cNvPr id="3" name="Text Placeholder 2">
            <a:extLst>
              <a:ext uri="{FF2B5EF4-FFF2-40B4-BE49-F238E27FC236}">
                <a16:creationId xmlns:a16="http://schemas.microsoft.com/office/drawing/2014/main" id="{43006562-B18C-2583-C2AD-B07104C1B964}"/>
              </a:ext>
            </a:extLst>
          </p:cNvPr>
          <p:cNvSpPr>
            <a:spLocks noGrp="1"/>
          </p:cNvSpPr>
          <p:nvPr>
            <p:ph type="body" idx="4294967295"/>
          </p:nvPr>
        </p:nvSpPr>
        <p:spPr>
          <a:xfrm>
            <a:off x="5719488" y="733482"/>
            <a:ext cx="6060440" cy="5391035"/>
          </a:xfrm>
        </p:spPr>
        <p:txBody>
          <a:bodyPr>
            <a:normAutofit/>
          </a:bodyPr>
          <a:lstStyle/>
          <a:p>
            <a:r>
              <a:rPr lang="en-US" sz="2400" dirty="0">
                <a:solidFill>
                  <a:schemeClr val="tx1"/>
                </a:solidFill>
                <a:cs typeface="+mj-cs"/>
              </a:rPr>
              <a:t>Reserved areas to ensure balanced growth</a:t>
            </a:r>
          </a:p>
          <a:p>
            <a:r>
              <a:rPr lang="en-US" sz="2400" dirty="0">
                <a:solidFill>
                  <a:schemeClr val="tx1"/>
                </a:solidFill>
                <a:cs typeface="+mj-cs"/>
              </a:rPr>
              <a:t>Beginning to restore road network connectivity</a:t>
            </a:r>
          </a:p>
          <a:p>
            <a:r>
              <a:rPr lang="en-US" sz="2400" dirty="0">
                <a:solidFill>
                  <a:schemeClr val="tx1"/>
                </a:solidFill>
                <a:cs typeface="+mj-cs"/>
              </a:rPr>
              <a:t>Development occurring in MXD areas, Centers</a:t>
            </a:r>
          </a:p>
          <a:p>
            <a:r>
              <a:rPr lang="en-US" sz="2400" dirty="0">
                <a:solidFill>
                  <a:schemeClr val="tx1"/>
                </a:solidFill>
                <a:cs typeface="+mj-cs"/>
              </a:rPr>
              <a:t>Variety of housing product types</a:t>
            </a:r>
          </a:p>
          <a:p>
            <a:r>
              <a:rPr lang="en-US" sz="2400" dirty="0">
                <a:solidFill>
                  <a:schemeClr val="tx1"/>
                </a:solidFill>
                <a:cs typeface="+mj-cs"/>
              </a:rPr>
              <a:t>Development at Tupperware SunRail station – higher density/intensity, connectivity at station</a:t>
            </a:r>
          </a:p>
          <a:p>
            <a:r>
              <a:rPr lang="en-US" sz="2400" dirty="0">
                <a:solidFill>
                  <a:schemeClr val="tx1"/>
                </a:solidFill>
                <a:cs typeface="+mj-cs"/>
              </a:rPr>
              <a:t>Processes developed to work with school district and fire departments – integrating school and fire department planning with development</a:t>
            </a:r>
          </a:p>
          <a:p>
            <a:endParaRPr lang="en-US" sz="2400" dirty="0"/>
          </a:p>
        </p:txBody>
      </p:sp>
    </p:spTree>
    <p:extLst>
      <p:ext uri="{BB962C8B-B14F-4D97-AF65-F5344CB8AC3E}">
        <p14:creationId xmlns:p14="http://schemas.microsoft.com/office/powerpoint/2010/main" val="3119394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7C2C4-4963-989A-94BA-F16460B49F90}"/>
              </a:ext>
            </a:extLst>
          </p:cNvPr>
          <p:cNvSpPr>
            <a:spLocks noGrp="1"/>
          </p:cNvSpPr>
          <p:nvPr>
            <p:ph type="title"/>
          </p:nvPr>
        </p:nvSpPr>
        <p:spPr/>
        <p:txBody>
          <a:bodyPr>
            <a:normAutofit/>
          </a:bodyPr>
          <a:lstStyle/>
          <a:p>
            <a:r>
              <a:rPr lang="en-US" sz="3600" b="1" dirty="0">
                <a:solidFill>
                  <a:srgbClr val="92278F"/>
                </a:solidFill>
                <a:latin typeface="+mn-lt"/>
              </a:rPr>
              <a:t>Results and Accomplishments</a:t>
            </a:r>
          </a:p>
        </p:txBody>
      </p:sp>
      <p:sp>
        <p:nvSpPr>
          <p:cNvPr id="3" name="Text Placeholder 2">
            <a:extLst>
              <a:ext uri="{FF2B5EF4-FFF2-40B4-BE49-F238E27FC236}">
                <a16:creationId xmlns:a16="http://schemas.microsoft.com/office/drawing/2014/main" id="{43006562-B18C-2583-C2AD-B07104C1B964}"/>
              </a:ext>
            </a:extLst>
          </p:cNvPr>
          <p:cNvSpPr>
            <a:spLocks noGrp="1"/>
          </p:cNvSpPr>
          <p:nvPr>
            <p:ph type="body" idx="4294967295"/>
          </p:nvPr>
        </p:nvSpPr>
        <p:spPr>
          <a:xfrm>
            <a:off x="646748" y="1357313"/>
            <a:ext cx="6516052" cy="4554537"/>
          </a:xfrm>
        </p:spPr>
        <p:txBody>
          <a:bodyPr vert="horz" lIns="91440" tIns="45720" rIns="91440" bIns="45720" rtlCol="0">
            <a:normAutofit/>
          </a:bodyPr>
          <a:lstStyle/>
          <a:p>
            <a:r>
              <a:rPr lang="en-US" sz="2400" dirty="0">
                <a:cs typeface="+mj-cs"/>
              </a:rPr>
              <a:t>Additional LDC changes </a:t>
            </a:r>
          </a:p>
          <a:p>
            <a:pPr lvl="1"/>
            <a:r>
              <a:rPr lang="en-US" dirty="0"/>
              <a:t>Higher level of connectivity</a:t>
            </a:r>
          </a:p>
          <a:p>
            <a:pPr lvl="1"/>
            <a:r>
              <a:rPr lang="en-US" dirty="0"/>
              <a:t>Increased housing diversity</a:t>
            </a:r>
          </a:p>
          <a:p>
            <a:pPr lvl="1"/>
            <a:r>
              <a:rPr lang="en-US" dirty="0"/>
              <a:t>Urban standards for parking, recreation</a:t>
            </a:r>
          </a:p>
          <a:p>
            <a:pPr lvl="1"/>
            <a:r>
              <a:rPr lang="en-US" dirty="0"/>
              <a:t>Corridor area standards</a:t>
            </a:r>
          </a:p>
          <a:p>
            <a:pPr lvl="1"/>
            <a:r>
              <a:rPr lang="en-US" dirty="0"/>
              <a:t>Integrate existing uses to be eliminated with evolution of development</a:t>
            </a:r>
          </a:p>
          <a:p>
            <a:r>
              <a:rPr lang="en-US" sz="2400" dirty="0">
                <a:cs typeface="+mj-cs"/>
              </a:rPr>
              <a:t>Completing Conceptual Master Plan for MXD 5 and 6</a:t>
            </a:r>
          </a:p>
          <a:p>
            <a:r>
              <a:rPr lang="en-US" sz="2400" dirty="0">
                <a:cs typeface="+mj-cs"/>
              </a:rPr>
              <a:t>Facilitating development in MXDs, Centers</a:t>
            </a:r>
          </a:p>
          <a:p>
            <a:endParaRPr lang="en-US" sz="2400" dirty="0">
              <a:cs typeface="+mj-cs"/>
            </a:endParaRPr>
          </a:p>
        </p:txBody>
      </p:sp>
    </p:spTree>
    <p:extLst>
      <p:ext uri="{BB962C8B-B14F-4D97-AF65-F5344CB8AC3E}">
        <p14:creationId xmlns:p14="http://schemas.microsoft.com/office/powerpoint/2010/main" val="192989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2022</a:t>
            </a:r>
          </a:p>
        </p:txBody>
      </p:sp>
      <p:pic>
        <p:nvPicPr>
          <p:cNvPr id="9" name="Picture 8">
            <a:extLst>
              <a:ext uri="{FF2B5EF4-FFF2-40B4-BE49-F238E27FC236}">
                <a16:creationId xmlns:a16="http://schemas.microsoft.com/office/drawing/2014/main" id="{21726743-C02E-8F2E-A367-6517DE7AC8D5}"/>
              </a:ext>
            </a:extLst>
          </p:cNvPr>
          <p:cNvPicPr>
            <a:picLocks noChangeAspect="1"/>
          </p:cNvPicPr>
          <p:nvPr/>
        </p:nvPicPr>
        <p:blipFill>
          <a:blip r:embed="rId3"/>
          <a:stretch>
            <a:fillRect/>
          </a:stretch>
        </p:blipFill>
        <p:spPr>
          <a:xfrm>
            <a:off x="3029280" y="311741"/>
            <a:ext cx="8750648" cy="5662424"/>
          </a:xfrm>
          <a:prstGeom prst="rect">
            <a:avLst/>
          </a:prstGeom>
        </p:spPr>
      </p:pic>
      <p:sp>
        <p:nvSpPr>
          <p:cNvPr id="11" name="TextBox 10">
            <a:extLst>
              <a:ext uri="{FF2B5EF4-FFF2-40B4-BE49-F238E27FC236}">
                <a16:creationId xmlns:a16="http://schemas.microsoft.com/office/drawing/2014/main" id="{30981268-CBEE-60A8-D5DA-52C1BABDAA75}"/>
              </a:ext>
            </a:extLst>
          </p:cNvPr>
          <p:cNvSpPr txBox="1"/>
          <p:nvPr/>
        </p:nvSpPr>
        <p:spPr>
          <a:xfrm>
            <a:off x="687561" y="1127465"/>
            <a:ext cx="1919335" cy="1733488"/>
          </a:xfrm>
          <a:prstGeom prst="rect">
            <a:avLst/>
          </a:prstGeom>
          <a:noFill/>
        </p:spPr>
        <p:txBody>
          <a:bodyPr wrap="square" rtlCol="0">
            <a:spAutoFit/>
          </a:bodyPr>
          <a:lstStyle/>
          <a:p>
            <a:r>
              <a:rPr lang="en-US" sz="2133" dirty="0"/>
              <a:t>Alligator Chain Of Lakes (ACL) Conceptual Master Plan (CMP) Adopted</a:t>
            </a:r>
          </a:p>
        </p:txBody>
      </p:sp>
    </p:spTree>
    <p:extLst>
      <p:ext uri="{BB962C8B-B14F-4D97-AF65-F5344CB8AC3E}">
        <p14:creationId xmlns:p14="http://schemas.microsoft.com/office/powerpoint/2010/main" val="246451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FBC4-83CF-DAAF-1AE5-577C4F0A994F}"/>
              </a:ext>
            </a:extLst>
          </p:cNvPr>
          <p:cNvSpPr>
            <a:spLocks noGrp="1"/>
          </p:cNvSpPr>
          <p:nvPr>
            <p:ph type="title"/>
          </p:nvPr>
        </p:nvSpPr>
        <p:spPr/>
        <p:txBody>
          <a:bodyPr vert="horz" lIns="91440" tIns="45720" rIns="91440" bIns="45720" rtlCol="0" anchor="ctr">
            <a:normAutofit/>
          </a:bodyPr>
          <a:lstStyle/>
          <a:p>
            <a:pPr marR="0"/>
            <a:r>
              <a:rPr lang="en-US" sz="4000" b="1" dirty="0">
                <a:solidFill>
                  <a:srgbClr val="92278F"/>
                </a:solidFill>
                <a:latin typeface="+mn-lt"/>
              </a:rPr>
              <a:t>Agenda Overview</a:t>
            </a:r>
          </a:p>
        </p:txBody>
      </p:sp>
      <p:sp>
        <p:nvSpPr>
          <p:cNvPr id="3" name="Text Placeholder 2">
            <a:extLst>
              <a:ext uri="{FF2B5EF4-FFF2-40B4-BE49-F238E27FC236}">
                <a16:creationId xmlns:a16="http://schemas.microsoft.com/office/drawing/2014/main" id="{05EA18A9-E965-5ACB-DE4B-423F4E7EAB69}"/>
              </a:ext>
            </a:extLst>
          </p:cNvPr>
          <p:cNvSpPr>
            <a:spLocks noGrp="1"/>
          </p:cNvSpPr>
          <p:nvPr>
            <p:ph type="body" idx="4294967295"/>
          </p:nvPr>
        </p:nvSpPr>
        <p:spPr>
          <a:xfrm>
            <a:off x="820701" y="1457074"/>
            <a:ext cx="6611457" cy="4125019"/>
          </a:xfrm>
        </p:spPr>
        <p:txBody>
          <a:bodyPr vert="horz" lIns="91440" tIns="45720" rIns="91440" bIns="45720" rtlCol="0" anchor="ctr">
            <a:normAutofit/>
          </a:bodyPr>
          <a:lstStyle/>
          <a:p>
            <a:pPr marR="0" lvl="0"/>
            <a:r>
              <a:rPr lang="en-US" sz="3200" dirty="0">
                <a:solidFill>
                  <a:srgbClr val="75787B"/>
                </a:solidFill>
                <a:latin typeface="Calibri" panose="020F0502020204030204" pitchFamily="34" charset="0"/>
              </a:rPr>
              <a:t>Osceola County</a:t>
            </a:r>
          </a:p>
          <a:p>
            <a:pPr marR="0" lvl="0"/>
            <a:r>
              <a:rPr lang="en-US" sz="3200" dirty="0">
                <a:solidFill>
                  <a:srgbClr val="75787B"/>
                </a:solidFill>
                <a:latin typeface="Calibri" panose="020F0502020204030204" pitchFamily="34" charset="0"/>
              </a:rPr>
              <a:t>Comprehensive Planning</a:t>
            </a:r>
          </a:p>
          <a:p>
            <a:pPr marR="0" lvl="0"/>
            <a:r>
              <a:rPr lang="en-US" sz="3200" dirty="0">
                <a:solidFill>
                  <a:srgbClr val="75787B"/>
                </a:solidFill>
                <a:latin typeface="Calibri" panose="020F0502020204030204" pitchFamily="34" charset="0"/>
              </a:rPr>
              <a:t>Transportation Planning</a:t>
            </a:r>
          </a:p>
          <a:p>
            <a:pPr marR="0" lvl="0"/>
            <a:r>
              <a:rPr lang="en-US" sz="3200" dirty="0">
                <a:solidFill>
                  <a:srgbClr val="75787B"/>
                </a:solidFill>
                <a:latin typeface="Calibri" panose="020F0502020204030204" pitchFamily="34" charset="0"/>
              </a:rPr>
              <a:t>Driving Into The Future With Confidence</a:t>
            </a:r>
          </a:p>
        </p:txBody>
      </p:sp>
      <p:sp>
        <p:nvSpPr>
          <p:cNvPr id="4" name="Slide Number Placeholder 3">
            <a:extLst>
              <a:ext uri="{FF2B5EF4-FFF2-40B4-BE49-F238E27FC236}">
                <a16:creationId xmlns:a16="http://schemas.microsoft.com/office/drawing/2014/main" id="{55F83981-8B1F-1535-33BB-CA78B0FB16F0}"/>
              </a:ext>
            </a:extLst>
          </p:cNvPr>
          <p:cNvSpPr>
            <a:spLocks noGrp="1"/>
          </p:cNvSpPr>
          <p:nvPr>
            <p:ph type="sldNum" sz="quarter" idx="12"/>
          </p:nvPr>
        </p:nvSpPr>
        <p:spPr/>
        <p:txBody>
          <a:bodyPr/>
          <a:lstStyle/>
          <a:p>
            <a:fld id="{8B298FAB-0D19-4D0B-81F1-C1C33D94C700}" type="slidenum">
              <a:rPr lang="en-US" smtClean="0"/>
              <a:t>2</a:t>
            </a:fld>
            <a:endParaRPr lang="en-US" dirty="0"/>
          </a:p>
        </p:txBody>
      </p:sp>
    </p:spTree>
    <p:extLst>
      <p:ext uri="{BB962C8B-B14F-4D97-AF65-F5344CB8AC3E}">
        <p14:creationId xmlns:p14="http://schemas.microsoft.com/office/powerpoint/2010/main" val="188478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3600" b="1" dirty="0">
                <a:solidFill>
                  <a:srgbClr val="92278F"/>
                </a:solidFill>
                <a:latin typeface="+mn-lt"/>
              </a:rPr>
              <a:t>2023</a:t>
            </a:r>
          </a:p>
        </p:txBody>
      </p:sp>
      <p:sp>
        <p:nvSpPr>
          <p:cNvPr id="5" name="TextBox 4">
            <a:extLst>
              <a:ext uri="{FF2B5EF4-FFF2-40B4-BE49-F238E27FC236}">
                <a16:creationId xmlns:a16="http://schemas.microsoft.com/office/drawing/2014/main" id="{E7305F0E-6FC3-9F6D-BA30-76D6D640E224}"/>
              </a:ext>
            </a:extLst>
          </p:cNvPr>
          <p:cNvSpPr txBox="1"/>
          <p:nvPr/>
        </p:nvSpPr>
        <p:spPr>
          <a:xfrm>
            <a:off x="490697" y="1056166"/>
            <a:ext cx="6096000" cy="461665"/>
          </a:xfrm>
          <a:prstGeom prst="rect">
            <a:avLst/>
          </a:prstGeom>
          <a:noFill/>
        </p:spPr>
        <p:txBody>
          <a:bodyPr wrap="square">
            <a:spAutoFit/>
          </a:bodyPr>
          <a:lstStyle/>
          <a:p>
            <a:r>
              <a:rPr lang="en-US" sz="2400" b="1" dirty="0">
                <a:solidFill>
                  <a:srgbClr val="75787B"/>
                </a:solidFill>
              </a:rPr>
              <a:t>Transitions to New Development</a:t>
            </a:r>
          </a:p>
        </p:txBody>
      </p:sp>
      <p:sp>
        <p:nvSpPr>
          <p:cNvPr id="7" name="TextBox 6">
            <a:extLst>
              <a:ext uri="{FF2B5EF4-FFF2-40B4-BE49-F238E27FC236}">
                <a16:creationId xmlns:a16="http://schemas.microsoft.com/office/drawing/2014/main" id="{7C5C326A-2CA5-20A3-B308-FEDA6BFAB0DB}"/>
              </a:ext>
            </a:extLst>
          </p:cNvPr>
          <p:cNvSpPr txBox="1"/>
          <p:nvPr/>
        </p:nvSpPr>
        <p:spPr>
          <a:xfrm>
            <a:off x="490697" y="1862039"/>
            <a:ext cx="5300503" cy="3477875"/>
          </a:xfrm>
          <a:prstGeom prst="rect">
            <a:avLst/>
          </a:prstGeom>
          <a:noFill/>
        </p:spPr>
        <p:txBody>
          <a:bodyPr wrap="square">
            <a:spAutoFit/>
          </a:bodyPr>
          <a:lstStyle/>
          <a:p>
            <a:r>
              <a:rPr lang="en-US" sz="2200" dirty="0"/>
              <a:t>Transition to higher density and intensity</a:t>
            </a:r>
          </a:p>
          <a:p>
            <a:pPr marL="380990" lvl="2" indent="-380990">
              <a:buFont typeface="Arial" panose="020B0604020202020204" pitchFamily="34" charset="0"/>
              <a:buChar char="•"/>
            </a:pPr>
            <a:r>
              <a:rPr lang="en-US" sz="2200" dirty="0"/>
              <a:t>Height transitions, 0-100 feet, &gt;100 – 150 feet, &gt; 150 feet</a:t>
            </a:r>
          </a:p>
          <a:p>
            <a:pPr marL="380990" indent="-380990">
              <a:buFont typeface="Arial" panose="020B0604020202020204" pitchFamily="34" charset="0"/>
              <a:buChar char="•"/>
            </a:pPr>
            <a:r>
              <a:rPr lang="en-US" sz="2200" dirty="0"/>
              <a:t>Sight line requirements</a:t>
            </a:r>
          </a:p>
          <a:p>
            <a:endParaRPr lang="en-US" sz="2200" dirty="0"/>
          </a:p>
          <a:p>
            <a:r>
              <a:rPr lang="en-US" sz="2200" dirty="0"/>
              <a:t>Standards to allow US zoning for subdivision less than 15 acres</a:t>
            </a:r>
          </a:p>
          <a:p>
            <a:endParaRPr lang="en-US" sz="2200" dirty="0"/>
          </a:p>
          <a:p>
            <a:r>
              <a:rPr lang="en-US" sz="2200" dirty="0"/>
              <a:t>In addition to existing setback and buffer requirements</a:t>
            </a:r>
          </a:p>
        </p:txBody>
      </p:sp>
      <p:pic>
        <p:nvPicPr>
          <p:cNvPr id="1026" name="Picture 2" descr="Florida's Top Home Builders – July 2024 | HBWeekly">
            <a:extLst>
              <a:ext uri="{FF2B5EF4-FFF2-40B4-BE49-F238E27FC236}">
                <a16:creationId xmlns:a16="http://schemas.microsoft.com/office/drawing/2014/main" id="{06585331-3CCC-AB56-59A2-8F3BA0F0E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07931"/>
            <a:ext cx="5407660" cy="360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46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EB9F9-A43A-4ECE-AD66-ED8D06D45CE7}"/>
              </a:ext>
            </a:extLst>
          </p:cNvPr>
          <p:cNvSpPr>
            <a:spLocks noGrp="1"/>
          </p:cNvSpPr>
          <p:nvPr>
            <p:ph type="title"/>
          </p:nvPr>
        </p:nvSpPr>
        <p:spPr/>
        <p:txBody>
          <a:bodyPr>
            <a:normAutofit/>
          </a:bodyPr>
          <a:lstStyle/>
          <a:p>
            <a:r>
              <a:rPr lang="en-US" sz="3600" b="1" dirty="0">
                <a:solidFill>
                  <a:srgbClr val="92278F"/>
                </a:solidFill>
                <a:latin typeface="+mn-lt"/>
              </a:rPr>
              <a:t>Accomplishments</a:t>
            </a:r>
          </a:p>
        </p:txBody>
      </p:sp>
      <p:pic>
        <p:nvPicPr>
          <p:cNvPr id="2" name="Picture 2" descr="The Science Is In: The healthiest neighborhoods are both walkable and green  | PlaceMakers">
            <a:extLst>
              <a:ext uri="{FF2B5EF4-FFF2-40B4-BE49-F238E27FC236}">
                <a16:creationId xmlns:a16="http://schemas.microsoft.com/office/drawing/2014/main" id="{2BC4AC11-D79A-F91E-2A3C-45C8E2F89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002" y="3030179"/>
            <a:ext cx="3358972" cy="2230567"/>
          </a:xfrm>
          <a:prstGeom prst="rect">
            <a:avLst/>
          </a:prstGeom>
          <a:noFill/>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Tech Farm Master Plan">
            <a:extLst>
              <a:ext uri="{FF2B5EF4-FFF2-40B4-BE49-F238E27FC236}">
                <a16:creationId xmlns:a16="http://schemas.microsoft.com/office/drawing/2014/main" id="{CD6B0799-68F8-8966-AEEC-80A47B85B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642" y="522083"/>
            <a:ext cx="4368332" cy="2346280"/>
          </a:xfrm>
          <a:prstGeom prst="rect">
            <a:avLst/>
          </a:prstGeom>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C6F6B9-4F8B-ED75-3CBF-07903D31ECCD}"/>
              </a:ext>
            </a:extLst>
          </p:cNvPr>
          <p:cNvSpPr txBox="1"/>
          <p:nvPr/>
        </p:nvSpPr>
        <p:spPr>
          <a:xfrm>
            <a:off x="644478" y="1204523"/>
            <a:ext cx="7239681" cy="4216539"/>
          </a:xfrm>
          <a:prstGeom prst="rect">
            <a:avLst/>
          </a:prstGeom>
          <a:noFill/>
        </p:spPr>
        <p:txBody>
          <a:bodyPr wrap="square">
            <a:spAutoFit/>
          </a:bodyPr>
          <a:lstStyle/>
          <a:p>
            <a:r>
              <a:rPr lang="en-US" sz="2400" b="1" dirty="0">
                <a:solidFill>
                  <a:srgbClr val="75787B"/>
                </a:solidFill>
              </a:rPr>
              <a:t>Now that growth strategy is in place</a:t>
            </a:r>
          </a:p>
          <a:p>
            <a:pPr marL="342900" indent="-342900">
              <a:buFont typeface="Arial" panose="020B0604020202020204" pitchFamily="34" charset="0"/>
              <a:buChar char="•"/>
            </a:pPr>
            <a:r>
              <a:rPr lang="en-US" sz="2200" dirty="0">
                <a:sym typeface="Montserrat"/>
              </a:rPr>
              <a:t>Reserved areas for balanced growth</a:t>
            </a:r>
          </a:p>
          <a:p>
            <a:pPr marL="342900" indent="-342900">
              <a:buFont typeface="Arial" panose="020B0604020202020204" pitchFamily="34" charset="0"/>
              <a:buChar char="•"/>
            </a:pPr>
            <a:r>
              <a:rPr lang="en-US" sz="2200" dirty="0">
                <a:sym typeface="Montserrat"/>
              </a:rPr>
              <a:t>Beginning to restore road network connectivity</a:t>
            </a:r>
          </a:p>
          <a:p>
            <a:pPr marL="342900" indent="-342900">
              <a:buFont typeface="Arial" panose="020B0604020202020204" pitchFamily="34" charset="0"/>
              <a:buChar char="•"/>
            </a:pPr>
            <a:r>
              <a:rPr lang="en-US" sz="2200" dirty="0">
                <a:sym typeface="Montserrat"/>
              </a:rPr>
              <a:t>Development occurring in MXD areas, centers</a:t>
            </a:r>
          </a:p>
          <a:p>
            <a:pPr marL="342900" indent="-342900">
              <a:buFont typeface="Arial" panose="020B0604020202020204" pitchFamily="34" charset="0"/>
              <a:buChar char="•"/>
            </a:pPr>
            <a:r>
              <a:rPr lang="en-US" sz="2200" dirty="0">
                <a:sym typeface="Montserrat"/>
              </a:rPr>
              <a:t>Variety of housing product types</a:t>
            </a:r>
          </a:p>
          <a:p>
            <a:pPr marL="342900" indent="-342900">
              <a:buFont typeface="Arial" panose="020B0604020202020204" pitchFamily="34" charset="0"/>
              <a:buChar char="•"/>
            </a:pPr>
            <a:r>
              <a:rPr lang="en-US" sz="2200" dirty="0">
                <a:sym typeface="Montserrat"/>
              </a:rPr>
              <a:t>Development at Tupperware </a:t>
            </a:r>
            <a:r>
              <a:rPr lang="en-US" sz="2200" dirty="0" err="1">
                <a:sym typeface="Montserrat"/>
              </a:rPr>
              <a:t>SunRail</a:t>
            </a:r>
            <a:r>
              <a:rPr lang="en-US" sz="2200" dirty="0">
                <a:sym typeface="Montserrat"/>
              </a:rPr>
              <a:t> station – higher density/intensity, connectivity at station</a:t>
            </a:r>
          </a:p>
          <a:p>
            <a:pPr marL="152396"/>
            <a:endParaRPr lang="en-US" sz="2200" dirty="0"/>
          </a:p>
          <a:p>
            <a:r>
              <a:rPr lang="en-US" sz="2400" b="1" dirty="0">
                <a:solidFill>
                  <a:srgbClr val="75787B"/>
                </a:solidFill>
              </a:rPr>
              <a:t>Next steps</a:t>
            </a:r>
          </a:p>
          <a:p>
            <a:pPr marL="342900" indent="-342900">
              <a:buFont typeface="Arial" panose="020B0604020202020204" pitchFamily="34" charset="0"/>
              <a:buChar char="•"/>
            </a:pPr>
            <a:r>
              <a:rPr lang="en-US" sz="2200" dirty="0"/>
              <a:t>Incentivize center development</a:t>
            </a:r>
          </a:p>
          <a:p>
            <a:pPr marL="342900" indent="-342900">
              <a:buFont typeface="Arial" panose="020B0604020202020204" pitchFamily="34" charset="0"/>
              <a:buChar char="•"/>
            </a:pPr>
            <a:r>
              <a:rPr lang="en-US" sz="2200" dirty="0"/>
              <a:t>Adjust for changing retail market</a:t>
            </a:r>
          </a:p>
          <a:p>
            <a:pPr marL="342900" indent="-342900">
              <a:buFont typeface="Arial" panose="020B0604020202020204" pitchFamily="34" charset="0"/>
              <a:buChar char="•"/>
            </a:pPr>
            <a:r>
              <a:rPr lang="en-US" sz="2200" dirty="0"/>
              <a:t>Balance residential/nonresidential</a:t>
            </a:r>
          </a:p>
        </p:txBody>
      </p:sp>
    </p:spTree>
    <p:extLst>
      <p:ext uri="{BB962C8B-B14F-4D97-AF65-F5344CB8AC3E}">
        <p14:creationId xmlns:p14="http://schemas.microsoft.com/office/powerpoint/2010/main" val="71180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5352-49CA-A12C-B940-9059018ACCA2}"/>
              </a:ext>
            </a:extLst>
          </p:cNvPr>
          <p:cNvSpPr>
            <a:spLocks noGrp="1"/>
          </p:cNvSpPr>
          <p:nvPr>
            <p:ph type="title"/>
          </p:nvPr>
        </p:nvSpPr>
        <p:spPr/>
        <p:txBody>
          <a:bodyPr/>
          <a:lstStyle/>
          <a:p>
            <a:r>
              <a:rPr lang="en-US" dirty="0"/>
              <a:t>Legislative Mandates and Updates</a:t>
            </a:r>
          </a:p>
        </p:txBody>
      </p:sp>
      <p:sp>
        <p:nvSpPr>
          <p:cNvPr id="3" name="TextBox 2">
            <a:extLst>
              <a:ext uri="{FF2B5EF4-FFF2-40B4-BE49-F238E27FC236}">
                <a16:creationId xmlns:a16="http://schemas.microsoft.com/office/drawing/2014/main" id="{F025FAC0-A48A-52F0-875E-9FC3474A9E10}"/>
              </a:ext>
            </a:extLst>
          </p:cNvPr>
          <p:cNvSpPr txBox="1"/>
          <p:nvPr/>
        </p:nvSpPr>
        <p:spPr>
          <a:xfrm>
            <a:off x="599082" y="1061850"/>
            <a:ext cx="11022229" cy="5201424"/>
          </a:xfrm>
          <a:prstGeom prst="rect">
            <a:avLst/>
          </a:prstGeom>
          <a:noFill/>
        </p:spPr>
        <p:txBody>
          <a:bodyPr wrap="square">
            <a:spAutoFit/>
          </a:bodyPr>
          <a:lstStyle/>
          <a:p>
            <a:r>
              <a:rPr lang="en-US" sz="2400" b="1" dirty="0">
                <a:solidFill>
                  <a:srgbClr val="75787B"/>
                </a:solidFill>
              </a:rPr>
              <a:t>2023 – SB102 Live Local Act (enacted)</a:t>
            </a:r>
          </a:p>
          <a:p>
            <a:pPr marL="342900" indent="-342900">
              <a:buFont typeface="Arial" panose="020B0604020202020204" pitchFamily="34" charset="0"/>
              <a:buChar char="•"/>
            </a:pPr>
            <a:r>
              <a:rPr lang="en-US" sz="2200" dirty="0"/>
              <a:t>The law empowers developers to bypass local zoning, density, and height </a:t>
            </a:r>
          </a:p>
          <a:p>
            <a:pPr marL="344488"/>
            <a:r>
              <a:rPr lang="en-US" sz="2200" dirty="0"/>
              <a:t>restrictions </a:t>
            </a:r>
          </a:p>
          <a:p>
            <a:r>
              <a:rPr lang="en-US" sz="2200" u="sng" dirty="0">
                <a:sym typeface="Montserrat"/>
              </a:rPr>
              <a:t>Zoning Pre-emption</a:t>
            </a:r>
            <a:r>
              <a:rPr lang="en-US" sz="2200" dirty="0">
                <a:sym typeface="Montserrat"/>
              </a:rPr>
              <a:t>: </a:t>
            </a:r>
          </a:p>
          <a:p>
            <a:pPr marL="342900" indent="-342900">
              <a:buFont typeface="Arial" panose="020B0604020202020204" pitchFamily="34" charset="0"/>
              <a:buChar char="•"/>
            </a:pPr>
            <a:r>
              <a:rPr lang="en-US" sz="2200" dirty="0">
                <a:sym typeface="Montserrat"/>
              </a:rPr>
              <a:t>Local governments </a:t>
            </a:r>
            <a:r>
              <a:rPr lang="en-US" sz="2200" u="sng" dirty="0">
                <a:sym typeface="Montserrat"/>
              </a:rPr>
              <a:t>must allow </a:t>
            </a:r>
            <a:r>
              <a:rPr lang="en-US" sz="2200" dirty="0">
                <a:sym typeface="Montserrat"/>
              </a:rPr>
              <a:t>multi-family or mixed-use residential developments in areas zoned for commercial, industrial, or mixed-use if at least 40% of the units are for affordable housing.</a:t>
            </a:r>
          </a:p>
          <a:p>
            <a:pPr marL="342900" indent="-342900">
              <a:buFont typeface="Arial" panose="020B0604020202020204" pitchFamily="34" charset="0"/>
              <a:buChar char="•"/>
            </a:pPr>
            <a:r>
              <a:rPr lang="en-US" sz="2200" dirty="0">
                <a:sym typeface="Montserrat"/>
              </a:rPr>
              <a:t>Density &amp; Height: Projects </a:t>
            </a:r>
            <a:r>
              <a:rPr lang="en-US" sz="2200" u="sng" dirty="0">
                <a:sym typeface="Montserrat"/>
              </a:rPr>
              <a:t>must be approved </a:t>
            </a:r>
            <a:r>
              <a:rPr lang="en-US" sz="2200" dirty="0">
                <a:sym typeface="Montserrat"/>
              </a:rPr>
              <a:t>if they meet density and height requirements (highest allowed in the county), usually allowing at least 150% of the current floor area ratio.</a:t>
            </a:r>
            <a:endParaRPr lang="en-US" sz="2200" dirty="0"/>
          </a:p>
          <a:p>
            <a:r>
              <a:rPr lang="en-US" sz="2200" u="sng" dirty="0"/>
              <a:t>Impacts and Revisions:</a:t>
            </a:r>
          </a:p>
          <a:p>
            <a:pPr marL="342900" indent="-342900">
              <a:buFont typeface="Arial" panose="020B0604020202020204" pitchFamily="34" charset="0"/>
              <a:buChar char="•"/>
            </a:pPr>
            <a:r>
              <a:rPr lang="en-US" sz="2200" dirty="0"/>
              <a:t>The law </a:t>
            </a:r>
            <a:r>
              <a:rPr lang="en-US" sz="2200" u="sng" dirty="0"/>
              <a:t>reduces the review time </a:t>
            </a:r>
            <a:r>
              <a:rPr lang="en-US" sz="2200" dirty="0"/>
              <a:t>for project approvals, often bypassing local government site plan reviews.</a:t>
            </a:r>
          </a:p>
          <a:p>
            <a:pPr marL="342900" indent="-342900">
              <a:buFont typeface="Arial" panose="020B0604020202020204" pitchFamily="34" charset="0"/>
              <a:buChar char="•"/>
            </a:pPr>
            <a:r>
              <a:rPr lang="en-US" sz="2200" dirty="0"/>
              <a:t>Developer Interest: The </a:t>
            </a:r>
            <a:r>
              <a:rPr lang="en-US" sz="2200" u="sng" dirty="0"/>
              <a:t>incentives for developers </a:t>
            </a:r>
            <a:r>
              <a:rPr lang="en-US" sz="2200" dirty="0"/>
              <a:t>include increased density and tax savings</a:t>
            </a:r>
          </a:p>
          <a:p>
            <a:pPr marL="342900" indent="-342900">
              <a:buFont typeface="Arial" panose="020B0604020202020204" pitchFamily="34" charset="0"/>
              <a:buChar char="•"/>
            </a:pPr>
            <a:r>
              <a:rPr lang="en-US" sz="2200" dirty="0"/>
              <a:t>Local Control Controversy: The act </a:t>
            </a:r>
            <a:r>
              <a:rPr lang="en-US" sz="2200" u="sng" dirty="0"/>
              <a:t>limits the ability of local governments to manage zoning</a:t>
            </a:r>
            <a:r>
              <a:rPr lang="en-US" sz="2200" dirty="0"/>
              <a:t>, which has led to some disputes.</a:t>
            </a:r>
          </a:p>
        </p:txBody>
      </p:sp>
    </p:spTree>
    <p:extLst>
      <p:ext uri="{BB962C8B-B14F-4D97-AF65-F5344CB8AC3E}">
        <p14:creationId xmlns:p14="http://schemas.microsoft.com/office/powerpoint/2010/main" val="79632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D6F9-E1EF-0B10-7E0D-234213C52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34FA0-9381-696E-7401-59CE81660460}"/>
              </a:ext>
            </a:extLst>
          </p:cNvPr>
          <p:cNvSpPr>
            <a:spLocks noGrp="1"/>
          </p:cNvSpPr>
          <p:nvPr>
            <p:ph type="title"/>
          </p:nvPr>
        </p:nvSpPr>
        <p:spPr/>
        <p:txBody>
          <a:bodyPr/>
          <a:lstStyle/>
          <a:p>
            <a:r>
              <a:rPr lang="en-US" dirty="0"/>
              <a:t>Legislative Mandates and Updates Cont.</a:t>
            </a:r>
          </a:p>
        </p:txBody>
      </p:sp>
      <p:sp>
        <p:nvSpPr>
          <p:cNvPr id="3" name="TextBox 2">
            <a:extLst>
              <a:ext uri="{FF2B5EF4-FFF2-40B4-BE49-F238E27FC236}">
                <a16:creationId xmlns:a16="http://schemas.microsoft.com/office/drawing/2014/main" id="{21D007BA-AC4E-D32D-6DAC-DFB164688B8B}"/>
              </a:ext>
            </a:extLst>
          </p:cNvPr>
          <p:cNvSpPr txBox="1"/>
          <p:nvPr/>
        </p:nvSpPr>
        <p:spPr>
          <a:xfrm>
            <a:off x="599082" y="1061850"/>
            <a:ext cx="11022229" cy="4862870"/>
          </a:xfrm>
          <a:prstGeom prst="rect">
            <a:avLst/>
          </a:prstGeom>
          <a:noFill/>
        </p:spPr>
        <p:txBody>
          <a:bodyPr wrap="square">
            <a:spAutoFit/>
          </a:bodyPr>
          <a:lstStyle/>
          <a:p>
            <a:r>
              <a:rPr lang="en-US" sz="2400" b="1" dirty="0">
                <a:solidFill>
                  <a:srgbClr val="75787B"/>
                </a:solidFill>
              </a:rPr>
              <a:t>2025 – SB180 (enacted)</a:t>
            </a:r>
          </a:p>
          <a:p>
            <a:pPr marL="342900" indent="-342900">
              <a:buFont typeface="Arial" panose="020B0604020202020204" pitchFamily="34" charset="0"/>
              <a:buChar char="•"/>
            </a:pPr>
            <a:r>
              <a:rPr lang="en-US" sz="2200" dirty="0"/>
              <a:t>Comprehensive act related to emergencies, includes restrictions on county or </a:t>
            </a:r>
          </a:p>
          <a:p>
            <a:pPr marL="344488"/>
            <a:r>
              <a:rPr lang="en-US" sz="2200" dirty="0"/>
              <a:t>municipal regulations after certain natural emergencies. </a:t>
            </a:r>
          </a:p>
          <a:p>
            <a:endParaRPr lang="en-US" sz="1200" dirty="0">
              <a:sym typeface="Montserrat"/>
            </a:endParaRPr>
          </a:p>
          <a:p>
            <a:r>
              <a:rPr lang="en-US" sz="2200" dirty="0">
                <a:sym typeface="Montserrat"/>
              </a:rPr>
              <a:t>Each county listed in the Federal Disaster Declaration for Hurricane Debby (DR-4806), Hurricane Helene (DR1323 4828), or Hurricane Milton (DR-4834), and each municipality within one of those counties, may not propose or adopt:</a:t>
            </a:r>
          </a:p>
          <a:p>
            <a:pPr marL="342900" indent="-342900">
              <a:buFont typeface="Arial" panose="020B0604020202020204" pitchFamily="34" charset="0"/>
              <a:buChar char="•"/>
            </a:pPr>
            <a:r>
              <a:rPr lang="en-US" sz="2200" dirty="0">
                <a:sym typeface="Montserrat"/>
              </a:rPr>
              <a:t>Any moratorium on construction, reconstruction, or redevelopment of any property damaged by such hurricanes;</a:t>
            </a:r>
          </a:p>
          <a:p>
            <a:pPr marL="342900" indent="-342900">
              <a:buFont typeface="Arial" panose="020B0604020202020204" pitchFamily="34" charset="0"/>
              <a:buChar char="•"/>
            </a:pPr>
            <a:r>
              <a:rPr lang="en-US" sz="2200" dirty="0">
                <a:sym typeface="Montserrat"/>
              </a:rPr>
              <a:t>More restrictive or burdensome amendments to its comprehensive plan or land development regulations; or</a:t>
            </a:r>
          </a:p>
          <a:p>
            <a:pPr marL="342900" indent="-342900">
              <a:buFont typeface="Arial" panose="020B0604020202020204" pitchFamily="34" charset="0"/>
              <a:buChar char="•"/>
            </a:pPr>
            <a:r>
              <a:rPr lang="en-US" sz="2200" dirty="0">
                <a:sym typeface="Montserrat"/>
              </a:rPr>
              <a:t>More restrictive or burdensome procedures concerning review, approval, or issuance of a site plan, development permit, or development order.</a:t>
            </a:r>
          </a:p>
          <a:p>
            <a:pPr marL="342900" indent="-342900">
              <a:buFont typeface="Arial" panose="020B0604020202020204" pitchFamily="34" charset="0"/>
              <a:buChar char="•"/>
            </a:pPr>
            <a:r>
              <a:rPr lang="en-US" sz="2200" dirty="0"/>
              <a:t>This provision </a:t>
            </a:r>
            <a:r>
              <a:rPr lang="en-US" sz="2200" u="sng" dirty="0"/>
              <a:t>applies retroactively from August 1, 2024, through October 1, 2027</a:t>
            </a:r>
            <a:r>
              <a:rPr lang="en-US" sz="2200" dirty="0"/>
              <a:t>.</a:t>
            </a:r>
          </a:p>
        </p:txBody>
      </p:sp>
    </p:spTree>
    <p:extLst>
      <p:ext uri="{BB962C8B-B14F-4D97-AF65-F5344CB8AC3E}">
        <p14:creationId xmlns:p14="http://schemas.microsoft.com/office/powerpoint/2010/main" val="139134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CE68E-ACA8-3F6D-B870-D43FE95D9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C2F69-1AEA-961A-D8BA-B1BABDA25A91}"/>
              </a:ext>
            </a:extLst>
          </p:cNvPr>
          <p:cNvSpPr>
            <a:spLocks noGrp="1"/>
          </p:cNvSpPr>
          <p:nvPr>
            <p:ph type="title"/>
          </p:nvPr>
        </p:nvSpPr>
        <p:spPr>
          <a:xfrm>
            <a:off x="224004" y="62404"/>
            <a:ext cx="9379998" cy="682440"/>
          </a:xfrm>
        </p:spPr>
        <p:txBody>
          <a:bodyPr/>
          <a:lstStyle/>
          <a:p>
            <a:r>
              <a:rPr lang="en-US" dirty="0"/>
              <a:t>Legislative Mandates and Updates Cont.</a:t>
            </a:r>
          </a:p>
        </p:txBody>
      </p:sp>
      <p:sp>
        <p:nvSpPr>
          <p:cNvPr id="3" name="TextBox 2">
            <a:extLst>
              <a:ext uri="{FF2B5EF4-FFF2-40B4-BE49-F238E27FC236}">
                <a16:creationId xmlns:a16="http://schemas.microsoft.com/office/drawing/2014/main" id="{B50032AB-096F-F7F5-8CD2-B27F0F1166B6}"/>
              </a:ext>
            </a:extLst>
          </p:cNvPr>
          <p:cNvSpPr txBox="1"/>
          <p:nvPr/>
        </p:nvSpPr>
        <p:spPr>
          <a:xfrm>
            <a:off x="535289" y="611148"/>
            <a:ext cx="11022229" cy="5401479"/>
          </a:xfrm>
          <a:prstGeom prst="rect">
            <a:avLst/>
          </a:prstGeom>
          <a:noFill/>
        </p:spPr>
        <p:txBody>
          <a:bodyPr wrap="square">
            <a:spAutoFit/>
          </a:bodyPr>
          <a:lstStyle/>
          <a:p>
            <a:r>
              <a:rPr lang="en-US" sz="2400" b="1" dirty="0">
                <a:solidFill>
                  <a:srgbClr val="75787B"/>
                </a:solidFill>
              </a:rPr>
              <a:t>2025 – SB1080 (enacted)</a:t>
            </a:r>
          </a:p>
          <a:p>
            <a:pPr marL="342900" indent="-342900">
              <a:buFont typeface="Arial" panose="020B0604020202020204" pitchFamily="34" charset="0"/>
              <a:buChar char="•"/>
            </a:pPr>
            <a:r>
              <a:rPr lang="en-US" sz="2200" dirty="0"/>
              <a:t>New mandatory timeline for application review. </a:t>
            </a:r>
          </a:p>
          <a:p>
            <a:endParaRPr lang="en-US" sz="600" dirty="0">
              <a:sym typeface="Montserrat"/>
            </a:endParaRPr>
          </a:p>
          <a:p>
            <a:r>
              <a:rPr lang="en-US" sz="2200" dirty="0">
                <a:sym typeface="Montserrat"/>
              </a:rPr>
              <a:t>Counties and municipalities are now bound to act within specific periods, or else face </a:t>
            </a:r>
          </a:p>
          <a:p>
            <a:r>
              <a:rPr lang="en-US" sz="2200" dirty="0">
                <a:sym typeface="Montserrat"/>
              </a:rPr>
              <a:t>financial consequences.</a:t>
            </a:r>
          </a:p>
          <a:p>
            <a:endParaRPr lang="en-US" sz="700" dirty="0">
              <a:sym typeface="Montserrat"/>
            </a:endParaRPr>
          </a:p>
          <a:p>
            <a:pPr marL="342900" indent="-342900">
              <a:buFont typeface="Arial" panose="020B0604020202020204" pitchFamily="34" charset="0"/>
              <a:buChar char="•"/>
            </a:pPr>
            <a:r>
              <a:rPr lang="en-US" sz="2200" dirty="0">
                <a:sym typeface="Montserrat"/>
              </a:rPr>
              <a:t>Acknowledgement of receipt within five business days.</a:t>
            </a:r>
          </a:p>
          <a:p>
            <a:pPr marL="342900" indent="-342900">
              <a:buFont typeface="Arial" panose="020B0604020202020204" pitchFamily="34" charset="0"/>
              <a:buChar char="•"/>
            </a:pPr>
            <a:r>
              <a:rPr lang="en-US" sz="2200" dirty="0">
                <a:sym typeface="Montserrat"/>
              </a:rPr>
              <a:t>Determination of completeness within 30 days. </a:t>
            </a:r>
          </a:p>
          <a:p>
            <a:pPr marL="342900" indent="-342900">
              <a:buFont typeface="Arial" panose="020B0604020202020204" pitchFamily="34" charset="0"/>
              <a:buChar char="•"/>
            </a:pPr>
            <a:r>
              <a:rPr lang="en-US" sz="2200" dirty="0">
                <a:sym typeface="Montserrat"/>
              </a:rPr>
              <a:t>Final decision. If application doesn’t require final action through a quasi-judicial or public hearing, the government must approve, approve with conditions, or deny the application within 120 days after the county or municipality has deemed the application complete. If the matter requires a quasi-judicial or public hearing, that deadline is extended to 180 days.</a:t>
            </a:r>
          </a:p>
          <a:p>
            <a:pPr marL="342900" indent="-342900">
              <a:buFont typeface="Arial" panose="020B0604020202020204" pitchFamily="34" charset="0"/>
              <a:buChar char="•"/>
            </a:pPr>
            <a:r>
              <a:rPr lang="en-US" sz="2200" dirty="0">
                <a:sym typeface="Montserrat"/>
              </a:rPr>
              <a:t>Refunds for delay. Failure to meet these deadlines triggers a statutory obligation to refund portions of the applicant’s fees. </a:t>
            </a:r>
          </a:p>
          <a:p>
            <a:pPr marL="342900" indent="-342900">
              <a:buFont typeface="Arial" panose="020B0604020202020204" pitchFamily="34" charset="0"/>
              <a:buChar char="•"/>
            </a:pPr>
            <a:r>
              <a:rPr lang="en-US" sz="2200" dirty="0">
                <a:sym typeface="Montserrat"/>
              </a:rPr>
              <a:t>When a development permit or development order is denied, the </a:t>
            </a:r>
            <a:r>
              <a:rPr lang="en-US" sz="2200" u="sng" dirty="0">
                <a:sym typeface="Montserrat"/>
              </a:rPr>
              <a:t>local government must </a:t>
            </a:r>
            <a:r>
              <a:rPr lang="en-US" sz="2200" dirty="0">
                <a:sym typeface="Montserrat"/>
              </a:rPr>
              <a:t>provide the applicant with written notice that </a:t>
            </a:r>
            <a:r>
              <a:rPr lang="en-US" sz="2200" u="sng" dirty="0">
                <a:sym typeface="Montserrat"/>
              </a:rPr>
              <a:t>cites the specific ordinance, rule, statute</a:t>
            </a:r>
            <a:r>
              <a:rPr lang="en-US" sz="2200" dirty="0">
                <a:sym typeface="Montserrat"/>
              </a:rPr>
              <a:t>, or   other legal authority </a:t>
            </a:r>
            <a:r>
              <a:rPr lang="en-US" sz="2200" u="sng" dirty="0">
                <a:sym typeface="Montserrat"/>
              </a:rPr>
              <a:t>supporting the denial</a:t>
            </a:r>
            <a:r>
              <a:rPr lang="en-US" sz="2200" dirty="0">
                <a:sym typeface="Montserrat"/>
              </a:rPr>
              <a:t>. </a:t>
            </a:r>
            <a:endParaRPr lang="en-US" sz="2200" dirty="0"/>
          </a:p>
        </p:txBody>
      </p:sp>
    </p:spTree>
    <p:extLst>
      <p:ext uri="{BB962C8B-B14F-4D97-AF65-F5344CB8AC3E}">
        <p14:creationId xmlns:p14="http://schemas.microsoft.com/office/powerpoint/2010/main" val="176903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E6B6-454D-5607-2975-4AA307729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F4997-6023-CDC7-B66D-B0E739E6E8ED}"/>
              </a:ext>
            </a:extLst>
          </p:cNvPr>
          <p:cNvSpPr>
            <a:spLocks noGrp="1"/>
          </p:cNvSpPr>
          <p:nvPr>
            <p:ph type="title"/>
          </p:nvPr>
        </p:nvSpPr>
        <p:spPr>
          <a:xfrm>
            <a:off x="262914" y="155687"/>
            <a:ext cx="9379998" cy="682440"/>
          </a:xfrm>
        </p:spPr>
        <p:txBody>
          <a:bodyPr/>
          <a:lstStyle/>
          <a:p>
            <a:r>
              <a:rPr lang="en-US" dirty="0"/>
              <a:t>Legislative Mandates and Updates Cont.</a:t>
            </a:r>
          </a:p>
        </p:txBody>
      </p:sp>
      <p:sp>
        <p:nvSpPr>
          <p:cNvPr id="3" name="TextBox 2">
            <a:extLst>
              <a:ext uri="{FF2B5EF4-FFF2-40B4-BE49-F238E27FC236}">
                <a16:creationId xmlns:a16="http://schemas.microsoft.com/office/drawing/2014/main" id="{35377EB6-CF60-0F87-F71E-FF1FD65C3895}"/>
              </a:ext>
            </a:extLst>
          </p:cNvPr>
          <p:cNvSpPr txBox="1"/>
          <p:nvPr/>
        </p:nvSpPr>
        <p:spPr>
          <a:xfrm>
            <a:off x="384099" y="1025414"/>
            <a:ext cx="11022229" cy="4385816"/>
          </a:xfrm>
          <a:prstGeom prst="rect">
            <a:avLst/>
          </a:prstGeom>
          <a:noFill/>
        </p:spPr>
        <p:txBody>
          <a:bodyPr wrap="square">
            <a:spAutoFit/>
          </a:bodyPr>
          <a:lstStyle/>
          <a:p>
            <a:r>
              <a:rPr lang="en-US" sz="2400" b="1" dirty="0">
                <a:solidFill>
                  <a:srgbClr val="75787B"/>
                </a:solidFill>
              </a:rPr>
              <a:t>2025 – SB1730 YIGBY/Modifications to LLA (enacted)</a:t>
            </a:r>
          </a:p>
          <a:p>
            <a:r>
              <a:rPr lang="en-US" sz="2200" dirty="0">
                <a:sym typeface="Montserrat"/>
              </a:rPr>
              <a:t>Counties and municipalities are now bound to act within specific periods, or else face </a:t>
            </a:r>
          </a:p>
          <a:p>
            <a:r>
              <a:rPr lang="en-US" sz="2200" dirty="0">
                <a:sym typeface="Montserrat"/>
              </a:rPr>
              <a:t>financial consequences.</a:t>
            </a:r>
          </a:p>
          <a:p>
            <a:endParaRPr lang="en-US" sz="700" dirty="0">
              <a:sym typeface="Montserrat"/>
            </a:endParaRPr>
          </a:p>
          <a:p>
            <a:pPr marL="342900" indent="-342900">
              <a:buFont typeface="Arial" panose="020B0604020202020204" pitchFamily="34" charset="0"/>
              <a:buChar char="•"/>
            </a:pPr>
            <a:r>
              <a:rPr lang="en-US" sz="2200" u="sng" dirty="0">
                <a:sym typeface="Montserrat"/>
              </a:rPr>
              <a:t>Requires </a:t>
            </a:r>
            <a:r>
              <a:rPr lang="en-US" sz="2200" dirty="0">
                <a:sym typeface="Montserrat"/>
              </a:rPr>
              <a:t>local governments to grant </a:t>
            </a:r>
            <a:r>
              <a:rPr lang="en-US" sz="2200" u="sng" dirty="0">
                <a:sym typeface="Montserrat"/>
              </a:rPr>
              <a:t>administrative approvals </a:t>
            </a:r>
            <a:r>
              <a:rPr lang="en-US" sz="2200" dirty="0">
                <a:sym typeface="Montserrat"/>
              </a:rPr>
              <a:t>for qualifying projects without further action by any quasi-judicial or administrative board or reviewing body.</a:t>
            </a:r>
          </a:p>
          <a:p>
            <a:pPr marL="342900" indent="-342900">
              <a:buFont typeface="Arial" panose="020B0604020202020204" pitchFamily="34" charset="0"/>
              <a:buChar char="•"/>
            </a:pPr>
            <a:r>
              <a:rPr lang="en-US" sz="2200" dirty="0">
                <a:sym typeface="Montserrat"/>
              </a:rPr>
              <a:t>Clarifies </a:t>
            </a:r>
            <a:r>
              <a:rPr lang="en-US" sz="2200" u="sng" dirty="0">
                <a:sym typeface="Montserrat"/>
              </a:rPr>
              <a:t>zoning preemption </a:t>
            </a:r>
            <a:r>
              <a:rPr lang="en-US" sz="2200" dirty="0">
                <a:sym typeface="Montserrat"/>
              </a:rPr>
              <a:t>applicability by defining “commercial,” “industrial,” and “mixed-use zoning,” and confirms applicability to flexibly zoned areas like planned unit developments.</a:t>
            </a:r>
          </a:p>
          <a:p>
            <a:pPr marL="342900" indent="-342900">
              <a:buFont typeface="Arial" panose="020B0604020202020204" pitchFamily="34" charset="0"/>
              <a:buChar char="•"/>
            </a:pPr>
            <a:r>
              <a:rPr lang="en-US" sz="2200" u="sng" dirty="0">
                <a:sym typeface="Montserrat"/>
              </a:rPr>
              <a:t>Reinforces </a:t>
            </a:r>
            <a:r>
              <a:rPr lang="en-US" sz="2200" dirty="0">
                <a:sym typeface="Montserrat"/>
              </a:rPr>
              <a:t>that density, FAR, and height maximums are set to the </a:t>
            </a:r>
            <a:r>
              <a:rPr lang="en-US" sz="2200" u="sng" dirty="0">
                <a:sym typeface="Montserrat"/>
              </a:rPr>
              <a:t>least restrictive</a:t>
            </a:r>
            <a:r>
              <a:rPr lang="en-US" sz="2200" dirty="0">
                <a:sym typeface="Montserrat"/>
              </a:rPr>
              <a:t> or highest standard currently allowed or </a:t>
            </a:r>
            <a:r>
              <a:rPr lang="en-US" sz="2200" u="sng" dirty="0">
                <a:sym typeface="Montserrat"/>
              </a:rPr>
              <a:t>allowed as of July 1, 2023</a:t>
            </a:r>
            <a:r>
              <a:rPr lang="en-US" sz="2200" dirty="0">
                <a:sym typeface="Montserrat"/>
              </a:rPr>
              <a:t>.</a:t>
            </a:r>
          </a:p>
          <a:p>
            <a:pPr marL="342900" indent="-342900">
              <a:buFont typeface="Arial" panose="020B0604020202020204" pitchFamily="34" charset="0"/>
              <a:buChar char="•"/>
            </a:pPr>
            <a:r>
              <a:rPr lang="en-US" sz="2200" dirty="0">
                <a:sym typeface="Montserrat"/>
              </a:rPr>
              <a:t>Allows local government approval for affordable housing on religious-owned parcels that include a house of public worship regardless of underlying zoning.</a:t>
            </a:r>
            <a:endParaRPr lang="en-US" sz="2200" dirty="0"/>
          </a:p>
        </p:txBody>
      </p:sp>
    </p:spTree>
    <p:extLst>
      <p:ext uri="{BB962C8B-B14F-4D97-AF65-F5344CB8AC3E}">
        <p14:creationId xmlns:p14="http://schemas.microsoft.com/office/powerpoint/2010/main" val="4045468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79DE0-13E6-D831-B21B-26C7C37EA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6D775-7B07-BF13-E7D3-CB29669BAE8F}"/>
              </a:ext>
            </a:extLst>
          </p:cNvPr>
          <p:cNvSpPr>
            <a:spLocks noGrp="1"/>
          </p:cNvSpPr>
          <p:nvPr>
            <p:ph type="title"/>
          </p:nvPr>
        </p:nvSpPr>
        <p:spPr>
          <a:xfrm>
            <a:off x="0" y="54673"/>
            <a:ext cx="9379998" cy="682440"/>
          </a:xfrm>
        </p:spPr>
        <p:txBody>
          <a:bodyPr/>
          <a:lstStyle/>
          <a:p>
            <a:r>
              <a:rPr lang="en-US" dirty="0"/>
              <a:t>Legislative Mandates and Updates Cont.</a:t>
            </a:r>
          </a:p>
        </p:txBody>
      </p:sp>
      <p:sp>
        <p:nvSpPr>
          <p:cNvPr id="3" name="TextBox 2">
            <a:extLst>
              <a:ext uri="{FF2B5EF4-FFF2-40B4-BE49-F238E27FC236}">
                <a16:creationId xmlns:a16="http://schemas.microsoft.com/office/drawing/2014/main" id="{9DF5DF06-F87C-362F-CCA2-E9B102433946}"/>
              </a:ext>
            </a:extLst>
          </p:cNvPr>
          <p:cNvSpPr txBox="1"/>
          <p:nvPr/>
        </p:nvSpPr>
        <p:spPr>
          <a:xfrm>
            <a:off x="163762" y="614352"/>
            <a:ext cx="11524033" cy="5847755"/>
          </a:xfrm>
          <a:prstGeom prst="rect">
            <a:avLst/>
          </a:prstGeom>
          <a:noFill/>
        </p:spPr>
        <p:txBody>
          <a:bodyPr wrap="square">
            <a:spAutoFit/>
          </a:bodyPr>
          <a:lstStyle/>
          <a:p>
            <a:r>
              <a:rPr lang="en-US" sz="2400" b="1" dirty="0">
                <a:solidFill>
                  <a:srgbClr val="75787B"/>
                </a:solidFill>
              </a:rPr>
              <a:t>2026 – Property Tax Exemption (Not currently approved for Ballot)</a:t>
            </a:r>
          </a:p>
          <a:p>
            <a:r>
              <a:rPr lang="en-US" sz="2200" dirty="0"/>
              <a:t>In February 2026, the Florida House of Representatives passed a joint </a:t>
            </a:r>
          </a:p>
          <a:p>
            <a:r>
              <a:rPr lang="en-US" sz="2200" dirty="0"/>
              <a:t>resolution that would have dramatically altered how property taxes are applied to </a:t>
            </a:r>
          </a:p>
          <a:p>
            <a:r>
              <a:rPr lang="en-US" sz="2200" dirty="0"/>
              <a:t>homesteaded properties. (Senate did not approve a matching version)</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2200" dirty="0"/>
              <a:t>The proposal focused on eliminating the non-school portion of property taxes on primary residences including taxes assessed by counties, cities, and special districts.</a:t>
            </a:r>
          </a:p>
          <a:p>
            <a:pPr marL="342900" indent="-342900">
              <a:buFont typeface="Arial" panose="020B0604020202020204" pitchFamily="34" charset="0"/>
              <a:buChar char="•"/>
            </a:pPr>
            <a:r>
              <a:rPr lang="en-US" sz="2200" dirty="0"/>
              <a:t>Because this proposal would change the Florida Constitution, it was not a law. Instead, it was structured as a constitutional amendment that would ultimately require voter approval in a statewide election. If adopted, the proposal </a:t>
            </a:r>
            <a:r>
              <a:rPr lang="en-US" sz="2200" u="sng" dirty="0"/>
              <a:t>was expected </a:t>
            </a:r>
            <a:r>
              <a:rPr lang="en-US" sz="2200" dirty="0"/>
              <a:t>to take effect beginning in 2027.</a:t>
            </a:r>
          </a:p>
          <a:p>
            <a:pPr marL="342900" indent="-342900">
              <a:buFont typeface="Arial" panose="020B0604020202020204" pitchFamily="34" charset="0"/>
              <a:buChar char="•"/>
            </a:pPr>
            <a:endParaRPr lang="en-US" sz="800" dirty="0"/>
          </a:p>
          <a:p>
            <a:r>
              <a:rPr lang="en-US" sz="2200" dirty="0"/>
              <a:t>Concerns:</a:t>
            </a:r>
          </a:p>
          <a:p>
            <a:pPr marL="342900" indent="-342900">
              <a:buFont typeface="Arial" panose="020B0604020202020204" pitchFamily="34" charset="0"/>
              <a:buChar char="•"/>
            </a:pPr>
            <a:r>
              <a:rPr lang="en-US" sz="2200" dirty="0"/>
              <a:t>How local governments would replace the lost revenue, particularly for essential services such as law enforcement, fire protection, and infrastructure. </a:t>
            </a:r>
          </a:p>
          <a:p>
            <a:pPr marL="342900" indent="-342900">
              <a:buFont typeface="Arial" panose="020B0604020202020204" pitchFamily="34" charset="0"/>
              <a:buChar char="•"/>
            </a:pPr>
            <a:r>
              <a:rPr lang="en-US" sz="2200" dirty="0"/>
              <a:t>No clear consensus if alternative funding sources, such as increased sales tax or tourism-based revenue, could reliably fill the gap.</a:t>
            </a:r>
          </a:p>
          <a:p>
            <a:pPr marL="1257300" lvl="2" indent="-342900">
              <a:buFont typeface="Wingdings" panose="05000000000000000000" pitchFamily="2" charset="2"/>
              <a:buChar char="v"/>
            </a:pPr>
            <a:r>
              <a:rPr lang="en-US" sz="2200" dirty="0"/>
              <a:t>No constitutional amendment has been finalized for the ballot</a:t>
            </a:r>
          </a:p>
          <a:p>
            <a:pPr marL="1257300" lvl="2" indent="-342900">
              <a:buFont typeface="Wingdings" panose="05000000000000000000" pitchFamily="2" charset="2"/>
              <a:buChar char="v"/>
            </a:pPr>
            <a:r>
              <a:rPr lang="en-US" sz="2200" dirty="0"/>
              <a:t>No immediate or scheduled elimination of property taxes is in effect</a:t>
            </a:r>
          </a:p>
        </p:txBody>
      </p:sp>
    </p:spTree>
    <p:extLst>
      <p:ext uri="{BB962C8B-B14F-4D97-AF65-F5344CB8AC3E}">
        <p14:creationId xmlns:p14="http://schemas.microsoft.com/office/powerpoint/2010/main" val="86506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CFCAFBA-C8A5-175D-EC2F-ED8AA112A523}"/>
              </a:ext>
            </a:extLst>
          </p:cNvPr>
          <p:cNvSpPr txBox="1">
            <a:spLocks/>
          </p:cNvSpPr>
          <p:nvPr/>
        </p:nvSpPr>
        <p:spPr>
          <a:xfrm>
            <a:off x="542926" y="533400"/>
            <a:ext cx="10277473" cy="1320800"/>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defTabSz="457200">
              <a:spcAft>
                <a:spcPts val="600"/>
              </a:spcAft>
            </a:pPr>
            <a:r>
              <a:rPr lang="en-US" sz="4000" b="1" dirty="0">
                <a:solidFill>
                  <a:srgbClr val="92278F"/>
                </a:solidFill>
                <a:latin typeface="+mn-lt"/>
                <a:cs typeface="+mn-cs"/>
              </a:rPr>
              <a:t>What is the Transportation Element of the Comprehensive Plan?</a:t>
            </a:r>
          </a:p>
        </p:txBody>
      </p:sp>
      <p:sp>
        <p:nvSpPr>
          <p:cNvPr id="3" name="Text Placeholder 2">
            <a:extLst>
              <a:ext uri="{FF2B5EF4-FFF2-40B4-BE49-F238E27FC236}">
                <a16:creationId xmlns:a16="http://schemas.microsoft.com/office/drawing/2014/main" id="{8891FD1E-023B-3EFB-663C-117729D21610}"/>
              </a:ext>
            </a:extLst>
          </p:cNvPr>
          <p:cNvSpPr txBox="1">
            <a:spLocks/>
          </p:cNvSpPr>
          <p:nvPr/>
        </p:nvSpPr>
        <p:spPr>
          <a:xfrm>
            <a:off x="685802" y="1854200"/>
            <a:ext cx="6878780" cy="418306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defTabSz="914400">
              <a:lnSpc>
                <a:spcPct val="90000"/>
              </a:lnSpc>
              <a:spcAft>
                <a:spcPts val="600"/>
              </a:spcAft>
              <a:buSzPct val="100000"/>
              <a:buNone/>
            </a:pPr>
            <a:r>
              <a:rPr lang="en-US" sz="1800" b="1" dirty="0">
                <a:solidFill>
                  <a:schemeClr val="accent1"/>
                </a:solidFill>
              </a:rPr>
              <a:t>Set of policies and projects </a:t>
            </a:r>
            <a:r>
              <a:rPr lang="en-US" sz="1800" dirty="0">
                <a:solidFill>
                  <a:schemeClr val="bg2">
                    <a:lumMod val="50000"/>
                  </a:schemeClr>
                </a:solidFill>
              </a:rPr>
              <a:t>designed to create a safe, efficient, and sustainable transportation system. The plan aims to reduce reliance on cars and encourage a mix of transportation options.</a:t>
            </a:r>
          </a:p>
          <a:p>
            <a:pPr marL="0" lvl="1" indent="0" defTabSz="914400">
              <a:lnSpc>
                <a:spcPct val="90000"/>
              </a:lnSpc>
              <a:spcAft>
                <a:spcPts val="600"/>
              </a:spcAft>
              <a:buSzPct val="100000"/>
              <a:buNone/>
            </a:pPr>
            <a:r>
              <a:rPr lang="en-US" sz="1800" b="1" dirty="0">
                <a:solidFill>
                  <a:schemeClr val="accent1"/>
                </a:solidFill>
                <a:sym typeface="Montserrat"/>
              </a:rPr>
              <a:t>Goals</a:t>
            </a:r>
          </a:p>
          <a:p>
            <a:pPr marL="742950" lvl="3" indent="-285750" defTabSz="914400">
              <a:lnSpc>
                <a:spcPct val="90000"/>
              </a:lnSpc>
              <a:spcAft>
                <a:spcPts val="600"/>
              </a:spcAft>
              <a:buSzPct val="100000"/>
              <a:buFont typeface="Arial" panose="020B0604020202020204" pitchFamily="34" charset="0"/>
              <a:buChar char="•"/>
            </a:pPr>
            <a:r>
              <a:rPr lang="en-US" sz="1800" dirty="0">
                <a:solidFill>
                  <a:schemeClr val="bg2">
                    <a:lumMod val="50000"/>
                  </a:schemeClr>
                </a:solidFill>
                <a:sym typeface="Montserrat"/>
              </a:rPr>
              <a:t>Coordinated internally and with local, regional, and state agencies</a:t>
            </a:r>
          </a:p>
          <a:p>
            <a:pPr marL="742950" lvl="3" indent="-285750" defTabSz="914400">
              <a:lnSpc>
                <a:spcPct val="90000"/>
              </a:lnSpc>
              <a:spcAft>
                <a:spcPts val="600"/>
              </a:spcAft>
              <a:buSzPct val="100000"/>
              <a:buFont typeface="Arial" panose="020B0604020202020204" pitchFamily="34" charset="0"/>
              <a:buChar char="•"/>
            </a:pPr>
            <a:r>
              <a:rPr lang="en-US" sz="1800" dirty="0">
                <a:solidFill>
                  <a:schemeClr val="bg2">
                    <a:lumMod val="50000"/>
                  </a:schemeClr>
                </a:solidFill>
                <a:sym typeface="Montserrat"/>
              </a:rPr>
              <a:t>Multimodal System</a:t>
            </a:r>
          </a:p>
          <a:p>
            <a:pPr marL="742950" lvl="3" indent="-285750" defTabSz="914400">
              <a:lnSpc>
                <a:spcPct val="90000"/>
              </a:lnSpc>
              <a:spcAft>
                <a:spcPts val="600"/>
              </a:spcAft>
              <a:buSzPct val="100000"/>
              <a:buFont typeface="Arial" panose="020B0604020202020204" pitchFamily="34" charset="0"/>
              <a:buChar char="•"/>
            </a:pPr>
            <a:r>
              <a:rPr lang="en-US" sz="1800" dirty="0">
                <a:solidFill>
                  <a:schemeClr val="bg2">
                    <a:lumMod val="50000"/>
                  </a:schemeClr>
                </a:solidFill>
                <a:sym typeface="Montserrat"/>
              </a:rPr>
              <a:t>Managed and monitored using mobility standards and best practices for roadways, transit, bike/ped/trail systems</a:t>
            </a:r>
          </a:p>
          <a:p>
            <a:pPr marL="742950" lvl="3" indent="-285750" defTabSz="914400">
              <a:lnSpc>
                <a:spcPct val="90000"/>
              </a:lnSpc>
              <a:spcAft>
                <a:spcPts val="600"/>
              </a:spcAft>
              <a:buSzPct val="100000"/>
              <a:buFont typeface="Arial" panose="020B0604020202020204" pitchFamily="34" charset="0"/>
              <a:buChar char="•"/>
            </a:pPr>
            <a:r>
              <a:rPr lang="en-US" sz="1800" dirty="0">
                <a:solidFill>
                  <a:schemeClr val="bg2">
                    <a:lumMod val="50000"/>
                  </a:schemeClr>
                </a:solidFill>
                <a:sym typeface="Montserrat"/>
              </a:rPr>
              <a:t>Prioritize and establish sustainable funding mechanisms</a:t>
            </a:r>
          </a:p>
          <a:p>
            <a:pPr marL="0" lvl="1" indent="0" defTabSz="914400">
              <a:lnSpc>
                <a:spcPct val="90000"/>
              </a:lnSpc>
              <a:spcAft>
                <a:spcPts val="600"/>
              </a:spcAft>
              <a:buSzPct val="100000"/>
              <a:buNone/>
            </a:pPr>
            <a:r>
              <a:rPr lang="en-US" sz="1800" b="1" dirty="0">
                <a:solidFill>
                  <a:schemeClr val="accent1"/>
                </a:solidFill>
                <a:sym typeface="Montserrat"/>
              </a:rPr>
              <a:t>Includes </a:t>
            </a:r>
            <a:r>
              <a:rPr lang="en-US" sz="1800" dirty="0">
                <a:solidFill>
                  <a:schemeClr val="bg2">
                    <a:lumMod val="50000"/>
                  </a:schemeClr>
                </a:solidFill>
                <a:sym typeface="Montserrat"/>
              </a:rPr>
              <a:t>a series of transportation maps showing the County’s road network, transit corridors, bicycle and trail facilities, and air transportation facilities for 2040 and 2080. </a:t>
            </a:r>
          </a:p>
          <a:p>
            <a:pPr marL="438146" lvl="1">
              <a:lnSpc>
                <a:spcPct val="90000"/>
              </a:lnSpc>
              <a:buFont typeface="Arial" panose="020B0604020202020204" pitchFamily="34" charset="0"/>
              <a:buChar char="•"/>
            </a:pPr>
            <a:endParaRPr lang="en-US" sz="1800" dirty="0">
              <a:sym typeface="Montserrat"/>
            </a:endParaRPr>
          </a:p>
          <a:p>
            <a:pPr marL="438146" lvl="1">
              <a:lnSpc>
                <a:spcPct val="90000"/>
              </a:lnSpc>
              <a:buFont typeface="Arial" panose="020B0604020202020204" pitchFamily="34" charset="0"/>
              <a:buChar char="•"/>
            </a:pPr>
            <a:endParaRPr lang="en-US" sz="1800" b="1" dirty="0">
              <a:sym typeface="Montserrat"/>
            </a:endParaRPr>
          </a:p>
          <a:p>
            <a:pPr marL="609585" lvl="1" indent="-457189">
              <a:lnSpc>
                <a:spcPct val="90000"/>
              </a:lnSpc>
              <a:buFont typeface="Arial" panose="020B0604020202020204" pitchFamily="34" charset="0"/>
              <a:buChar char="•"/>
            </a:pPr>
            <a:endParaRPr lang="en-US" sz="1800" dirty="0">
              <a:sym typeface="Montserrat"/>
            </a:endParaRPr>
          </a:p>
          <a:p>
            <a:pPr marL="609585" lvl="1" indent="-457189">
              <a:lnSpc>
                <a:spcPct val="90000"/>
              </a:lnSpc>
              <a:buFont typeface="Arial" panose="020B0604020202020204" pitchFamily="34" charset="0"/>
              <a:buChar char="•"/>
            </a:pPr>
            <a:endParaRPr lang="en-US" sz="1800" dirty="0">
              <a:sym typeface="Montserrat"/>
            </a:endParaRPr>
          </a:p>
          <a:p>
            <a:pPr>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006166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83EF-E224-DF47-BF0E-A86C721C6271}"/>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5C998DC-7998-8B57-44EB-C4A9BF6511E5}"/>
              </a:ext>
            </a:extLst>
          </p:cNvPr>
          <p:cNvSpPr txBox="1">
            <a:spLocks/>
          </p:cNvSpPr>
          <p:nvPr/>
        </p:nvSpPr>
        <p:spPr>
          <a:xfrm>
            <a:off x="495302" y="373179"/>
            <a:ext cx="8143873" cy="1150821"/>
          </a:xfrm>
          <a:prstGeom prst="rect">
            <a:avLst/>
          </a:prstGeom>
        </p:spPr>
        <p:txBody>
          <a:bodyPr vert="horz" lIns="91440" tIns="45720" rIns="91440" bIns="45720" rtlCol="0" anchor="t">
            <a:normAutofit fontScale="92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defTabSz="457200">
              <a:spcAft>
                <a:spcPts val="600"/>
              </a:spcAft>
            </a:pPr>
            <a:r>
              <a:rPr lang="en-US" sz="4000" b="1" dirty="0">
                <a:solidFill>
                  <a:srgbClr val="92278F"/>
                </a:solidFill>
                <a:latin typeface="+mn-lt"/>
                <a:cs typeface="+mn-cs"/>
              </a:rPr>
              <a:t>Comprehensive Plan </a:t>
            </a:r>
          </a:p>
          <a:p>
            <a:pPr algn="l" defTabSz="457200">
              <a:spcAft>
                <a:spcPts val="600"/>
              </a:spcAft>
            </a:pPr>
            <a:r>
              <a:rPr lang="en-US" sz="4000" b="1" dirty="0">
                <a:solidFill>
                  <a:srgbClr val="92278F"/>
                </a:solidFill>
                <a:latin typeface="+mn-lt"/>
                <a:cs typeface="+mn-cs"/>
              </a:rPr>
              <a:t>Transportation Maps</a:t>
            </a:r>
          </a:p>
        </p:txBody>
      </p:sp>
      <p:sp>
        <p:nvSpPr>
          <p:cNvPr id="3" name="Text Placeholder 2">
            <a:extLst>
              <a:ext uri="{FF2B5EF4-FFF2-40B4-BE49-F238E27FC236}">
                <a16:creationId xmlns:a16="http://schemas.microsoft.com/office/drawing/2014/main" id="{3BB5C294-D426-73AC-80FD-47BD07A87CD9}"/>
              </a:ext>
            </a:extLst>
          </p:cNvPr>
          <p:cNvSpPr txBox="1">
            <a:spLocks/>
          </p:cNvSpPr>
          <p:nvPr/>
        </p:nvSpPr>
        <p:spPr>
          <a:xfrm>
            <a:off x="6596842" y="2187575"/>
            <a:ext cx="4975799" cy="397974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52396" lvl="1" indent="0">
              <a:lnSpc>
                <a:spcPct val="90000"/>
              </a:lnSpc>
              <a:buSzPct val="100000"/>
              <a:buNone/>
            </a:pPr>
            <a:r>
              <a:rPr lang="en-US" sz="1800" b="1" dirty="0">
                <a:solidFill>
                  <a:schemeClr val="accent1"/>
                </a:solidFill>
              </a:rPr>
              <a:t>County Roadways </a:t>
            </a:r>
            <a:r>
              <a:rPr lang="en-US" sz="1800" dirty="0"/>
              <a:t>= “Framework” roadway network with defined standards</a:t>
            </a:r>
          </a:p>
          <a:p>
            <a:pPr marL="838196" lvl="2" indent="-285750">
              <a:lnSpc>
                <a:spcPct val="90000"/>
              </a:lnSpc>
              <a:buSzPct val="100000"/>
              <a:buFont typeface="Arial" panose="020B0604020202020204" pitchFamily="34" charset="0"/>
              <a:buChar char="•"/>
            </a:pPr>
            <a:r>
              <a:rPr lang="en-US" sz="1800" dirty="0"/>
              <a:t>Planned Premium Transit Corridor</a:t>
            </a:r>
          </a:p>
          <a:p>
            <a:pPr marL="838196" lvl="2" indent="-285750">
              <a:lnSpc>
                <a:spcPct val="90000"/>
              </a:lnSpc>
              <a:buSzPct val="100000"/>
              <a:buFont typeface="Arial" panose="020B0604020202020204" pitchFamily="34" charset="0"/>
              <a:buChar char="•"/>
            </a:pPr>
            <a:r>
              <a:rPr lang="en-US" sz="1800" dirty="0"/>
              <a:t>Planned Boulevards</a:t>
            </a:r>
          </a:p>
          <a:p>
            <a:pPr marL="838196" lvl="2" indent="-285750">
              <a:lnSpc>
                <a:spcPct val="90000"/>
              </a:lnSpc>
              <a:buSzPct val="100000"/>
              <a:buFont typeface="Arial" panose="020B0604020202020204" pitchFamily="34" charset="0"/>
              <a:buChar char="•"/>
            </a:pPr>
            <a:r>
              <a:rPr lang="en-US" sz="1800" dirty="0"/>
              <a:t>Planned Avenues</a:t>
            </a:r>
          </a:p>
          <a:p>
            <a:pPr marL="152396" lvl="1" indent="0">
              <a:lnSpc>
                <a:spcPct val="90000"/>
              </a:lnSpc>
              <a:buSzPct val="100000"/>
              <a:buNone/>
            </a:pPr>
            <a:r>
              <a:rPr lang="en-US" sz="1800" b="1" dirty="0">
                <a:solidFill>
                  <a:schemeClr val="accent1"/>
                </a:solidFill>
                <a:sym typeface="Montserrat"/>
              </a:rPr>
              <a:t>Local Roads</a:t>
            </a:r>
          </a:p>
          <a:p>
            <a:pPr marL="838196" lvl="2" indent="-285750">
              <a:lnSpc>
                <a:spcPct val="90000"/>
              </a:lnSpc>
              <a:buSzPct val="100000"/>
              <a:buFont typeface="Arial" panose="020B0604020202020204" pitchFamily="34" charset="0"/>
              <a:buChar char="•"/>
            </a:pPr>
            <a:r>
              <a:rPr lang="en-US" sz="1800" dirty="0">
                <a:sym typeface="Montserrat"/>
              </a:rPr>
              <a:t>Not part of County Framework roadway network</a:t>
            </a:r>
          </a:p>
          <a:p>
            <a:pPr marL="838196" lvl="2" indent="-285750">
              <a:lnSpc>
                <a:spcPct val="90000"/>
              </a:lnSpc>
              <a:buSzPct val="100000"/>
              <a:buFont typeface="Arial" panose="020B0604020202020204" pitchFamily="34" charset="0"/>
              <a:buChar char="•"/>
            </a:pPr>
            <a:r>
              <a:rPr lang="en-US" sz="1800" dirty="0">
                <a:sym typeface="Montserrat"/>
              </a:rPr>
              <a:t>Funded by developers and constructed to standards contained in the Land Development Code</a:t>
            </a:r>
          </a:p>
          <a:p>
            <a:pPr marL="838196" lvl="2" indent="-285750">
              <a:lnSpc>
                <a:spcPct val="90000"/>
              </a:lnSpc>
              <a:buSzPct val="100000"/>
              <a:buFont typeface="Arial" panose="020B0604020202020204" pitchFamily="34" charset="0"/>
              <a:buChar char="•"/>
            </a:pPr>
            <a:r>
              <a:rPr lang="en-US" sz="1800" dirty="0">
                <a:sym typeface="Montserrat"/>
              </a:rPr>
              <a:t>Coordinated connections with the County’s Framework road network</a:t>
            </a:r>
          </a:p>
          <a:p>
            <a:pPr marL="438146" lvl="1">
              <a:lnSpc>
                <a:spcPct val="90000"/>
              </a:lnSpc>
              <a:buSzPct val="100000"/>
              <a:buFont typeface="Arial" panose="020B0604020202020204" pitchFamily="34" charset="0"/>
              <a:buChar char="•"/>
            </a:pPr>
            <a:endParaRPr lang="en-US" sz="1800" dirty="0">
              <a:sym typeface="Montserrat"/>
            </a:endParaRPr>
          </a:p>
          <a:p>
            <a:pPr marL="438146" lvl="1">
              <a:lnSpc>
                <a:spcPct val="90000"/>
              </a:lnSpc>
              <a:buSzPct val="100000"/>
              <a:buFont typeface="Arial" panose="020B0604020202020204" pitchFamily="34" charset="0"/>
              <a:buChar char="•"/>
            </a:pPr>
            <a:endParaRPr lang="en-US" sz="1800" b="1" dirty="0">
              <a:sym typeface="Montserrat"/>
            </a:endParaRPr>
          </a:p>
          <a:p>
            <a:pPr marL="438146" lvl="1">
              <a:lnSpc>
                <a:spcPct val="90000"/>
              </a:lnSpc>
              <a:buSzPct val="100000"/>
              <a:buFont typeface="Arial" panose="020B0604020202020204" pitchFamily="34" charset="0"/>
              <a:buChar char="•"/>
            </a:pPr>
            <a:endParaRPr lang="en-US" sz="1800" dirty="0">
              <a:sym typeface="Montserrat"/>
            </a:endParaRPr>
          </a:p>
          <a:p>
            <a:pPr marL="438146" lvl="1">
              <a:lnSpc>
                <a:spcPct val="90000"/>
              </a:lnSpc>
              <a:buSzPct val="100000"/>
              <a:buFont typeface="Arial" panose="020B0604020202020204" pitchFamily="34" charset="0"/>
              <a:buChar char="•"/>
            </a:pPr>
            <a:endParaRPr lang="en-US" sz="1800" dirty="0">
              <a:sym typeface="Montserrat"/>
            </a:endParaRPr>
          </a:p>
          <a:p>
            <a:pPr>
              <a:lnSpc>
                <a:spcPct val="90000"/>
              </a:lnSpc>
              <a:buSzPct val="1000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28835D3-C6DD-1395-C516-955124A69A65}"/>
              </a:ext>
            </a:extLst>
          </p:cNvPr>
          <p:cNvPicPr>
            <a:picLocks noChangeAspect="1"/>
          </p:cNvPicPr>
          <p:nvPr/>
        </p:nvPicPr>
        <p:blipFill>
          <a:blip r:embed="rId3"/>
          <a:srcRect t="9142"/>
          <a:stretch/>
        </p:blipFill>
        <p:spPr>
          <a:xfrm>
            <a:off x="933449" y="1883364"/>
            <a:ext cx="5768167" cy="4049741"/>
          </a:xfrm>
          <a:prstGeom prst="rect">
            <a:avLst/>
          </a:prstGeom>
        </p:spPr>
      </p:pic>
      <p:sp>
        <p:nvSpPr>
          <p:cNvPr id="6" name="TextBox 5">
            <a:extLst>
              <a:ext uri="{FF2B5EF4-FFF2-40B4-BE49-F238E27FC236}">
                <a16:creationId xmlns:a16="http://schemas.microsoft.com/office/drawing/2014/main" id="{32214DC5-FD3D-CC43-2EE4-C257FFE9DA55}"/>
              </a:ext>
            </a:extLst>
          </p:cNvPr>
          <p:cNvSpPr txBox="1"/>
          <p:nvPr/>
        </p:nvSpPr>
        <p:spPr>
          <a:xfrm>
            <a:off x="1465344" y="1544810"/>
            <a:ext cx="4964031" cy="338554"/>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E77BB"/>
                </a:solidFill>
              </a:rPr>
              <a:t>TRN 2: Osceola County Roadway Network 2040/2080</a:t>
            </a:r>
          </a:p>
        </p:txBody>
      </p:sp>
    </p:spTree>
    <p:extLst>
      <p:ext uri="{BB962C8B-B14F-4D97-AF65-F5344CB8AC3E}">
        <p14:creationId xmlns:p14="http://schemas.microsoft.com/office/powerpoint/2010/main" val="400934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16FE-D75C-8855-4607-22BEE6A50EF8}"/>
              </a:ext>
            </a:extLst>
          </p:cNvPr>
          <p:cNvSpPr>
            <a:spLocks noGrp="1"/>
          </p:cNvSpPr>
          <p:nvPr>
            <p:ph type="title"/>
          </p:nvPr>
        </p:nvSpPr>
        <p:spPr>
          <a:xfrm>
            <a:off x="412071" y="445025"/>
            <a:ext cx="11411333" cy="682440"/>
          </a:xfrm>
        </p:spPr>
        <p:txBody>
          <a:bodyPr vert="horz" lIns="91440" tIns="45720" rIns="91440" bIns="45720" rtlCol="0" anchor="t">
            <a:noAutofit/>
          </a:bodyPr>
          <a:lstStyle/>
          <a:p>
            <a:pPr marR="0">
              <a:lnSpc>
                <a:spcPct val="90000"/>
              </a:lnSpc>
            </a:pPr>
            <a:r>
              <a:rPr lang="en-US" sz="4000" b="1" dirty="0">
                <a:solidFill>
                  <a:srgbClr val="92278F"/>
                </a:solidFill>
                <a:latin typeface="+mn-lt"/>
              </a:rPr>
              <a:t>Long-Range Transportation Planning</a:t>
            </a:r>
          </a:p>
        </p:txBody>
      </p:sp>
      <p:sp>
        <p:nvSpPr>
          <p:cNvPr id="3" name="Text Placeholder 2">
            <a:extLst>
              <a:ext uri="{FF2B5EF4-FFF2-40B4-BE49-F238E27FC236}">
                <a16:creationId xmlns:a16="http://schemas.microsoft.com/office/drawing/2014/main" id="{65CE9A9A-8BEC-F389-7E6E-F8FF9D737B74}"/>
              </a:ext>
            </a:extLst>
          </p:cNvPr>
          <p:cNvSpPr>
            <a:spLocks noGrp="1"/>
          </p:cNvSpPr>
          <p:nvPr>
            <p:ph type="body" idx="4294967295"/>
          </p:nvPr>
        </p:nvSpPr>
        <p:spPr>
          <a:xfrm>
            <a:off x="5007934" y="1820347"/>
            <a:ext cx="6815470" cy="3995662"/>
          </a:xfrm>
        </p:spPr>
        <p:txBody>
          <a:bodyPr vert="horz" lIns="91440" tIns="45720" rIns="91440" bIns="45720" rtlCol="0">
            <a:normAutofit fontScale="85000" lnSpcReduction="20000"/>
          </a:bodyPr>
          <a:lstStyle/>
          <a:p>
            <a:pPr lvl="1" indent="-365760">
              <a:lnSpc>
                <a:spcPct val="120000"/>
              </a:lnSpc>
              <a:spcAft>
                <a:spcPts val="1200"/>
              </a:spcAft>
            </a:pPr>
            <a:r>
              <a:rPr lang="en-US" sz="2800" b="1" dirty="0">
                <a:solidFill>
                  <a:srgbClr val="75787B"/>
                </a:solidFill>
                <a:latin typeface="Calibri" panose="020F0502020204030204" pitchFamily="34" charset="0"/>
              </a:rPr>
              <a:t>Objective: </a:t>
            </a:r>
            <a:r>
              <a:rPr lang="en-US" sz="2800" dirty="0">
                <a:solidFill>
                  <a:srgbClr val="75787B"/>
                </a:solidFill>
                <a:latin typeface="Calibri" panose="020F0502020204030204" pitchFamily="34" charset="0"/>
              </a:rPr>
              <a:t>Proactive vs. reactive to address growth demands and enhance connectivity.</a:t>
            </a:r>
          </a:p>
          <a:p>
            <a:pPr lvl="1" indent="-365760">
              <a:lnSpc>
                <a:spcPct val="120000"/>
              </a:lnSpc>
              <a:spcAft>
                <a:spcPts val="1200"/>
              </a:spcAft>
            </a:pPr>
            <a:r>
              <a:rPr lang="en-US" sz="2800" b="1" dirty="0">
                <a:solidFill>
                  <a:srgbClr val="75787B"/>
                </a:solidFill>
                <a:latin typeface="Calibri" panose="020F0502020204030204" pitchFamily="34" charset="0"/>
              </a:rPr>
              <a:t>Collaboration: </a:t>
            </a:r>
            <a:r>
              <a:rPr lang="en-US" sz="2800" dirty="0">
                <a:solidFill>
                  <a:srgbClr val="75787B"/>
                </a:solidFill>
                <a:latin typeface="Calibri" panose="020F0502020204030204" pitchFamily="34" charset="0"/>
              </a:rPr>
              <a:t>Align projects with Central Florida Expressway Authority (CFX), Florida Department of Transportation (FDOT), and Florida’s Turnpike Enterprise (FTE).</a:t>
            </a:r>
          </a:p>
          <a:p>
            <a:pPr lvl="1" indent="-365760">
              <a:lnSpc>
                <a:spcPct val="120000"/>
              </a:lnSpc>
              <a:spcAft>
                <a:spcPts val="1200"/>
              </a:spcAft>
            </a:pPr>
            <a:r>
              <a:rPr lang="en-US" sz="2800" b="1" dirty="0">
                <a:solidFill>
                  <a:srgbClr val="75787B"/>
                </a:solidFill>
                <a:latin typeface="Calibri" panose="020F0502020204030204" pitchFamily="34" charset="0"/>
              </a:rPr>
              <a:t>Key Outcomes: </a:t>
            </a:r>
            <a:r>
              <a:rPr lang="en-US" sz="2800" dirty="0">
                <a:solidFill>
                  <a:srgbClr val="75787B"/>
                </a:solidFill>
                <a:latin typeface="Calibri" panose="020F0502020204030204" pitchFamily="34" charset="0"/>
              </a:rPr>
              <a:t>Support economic growth, reduce congestion, and improve multimodal transportation.</a:t>
            </a:r>
          </a:p>
        </p:txBody>
      </p:sp>
      <p:pic>
        <p:nvPicPr>
          <p:cNvPr id="5" name="Picture 4">
            <a:extLst>
              <a:ext uri="{FF2B5EF4-FFF2-40B4-BE49-F238E27FC236}">
                <a16:creationId xmlns:a16="http://schemas.microsoft.com/office/drawing/2014/main" id="{784862B2-820B-DC61-D014-19819DD7337E}"/>
              </a:ext>
            </a:extLst>
          </p:cNvPr>
          <p:cNvPicPr>
            <a:picLocks noChangeAspect="1"/>
          </p:cNvPicPr>
          <p:nvPr/>
        </p:nvPicPr>
        <p:blipFill>
          <a:blip r:embed="rId3">
            <a:extLst>
              <a:ext uri="{28A0092B-C50C-407E-A947-70E740481C1C}">
                <a14:useLocalDpi xmlns:a14="http://schemas.microsoft.com/office/drawing/2010/main" val="0"/>
              </a:ext>
            </a:extLst>
          </a:blip>
          <a:srcRect l="6993" r="4190"/>
          <a:stretch/>
        </p:blipFill>
        <p:spPr>
          <a:xfrm>
            <a:off x="412071" y="1820347"/>
            <a:ext cx="4470058" cy="3772951"/>
          </a:xfrm>
          <a:prstGeom prst="roundRect">
            <a:avLst>
              <a:gd name="adj" fmla="val 8807"/>
            </a:avLst>
          </a:prstGeom>
        </p:spPr>
      </p:pic>
    </p:spTree>
    <p:extLst>
      <p:ext uri="{BB962C8B-B14F-4D97-AF65-F5344CB8AC3E}">
        <p14:creationId xmlns:p14="http://schemas.microsoft.com/office/powerpoint/2010/main" val="281475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2" name="Rektangel 762"/>
          <p:cNvSpPr>
            <a:spLocks noChangeArrowheads="1"/>
          </p:cNvSpPr>
          <p:nvPr/>
        </p:nvSpPr>
        <p:spPr bwMode="auto">
          <a:xfrm>
            <a:off x="329184" y="2486741"/>
            <a:ext cx="1216152" cy="830997"/>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Urban Land Institute Panel</a:t>
            </a:r>
          </a:p>
          <a:p>
            <a:pPr algn="ctr" eaLnBrk="1" hangingPunct="1">
              <a:spcBef>
                <a:spcPct val="20000"/>
              </a:spcBef>
            </a:pPr>
            <a:r>
              <a:rPr lang="en-US" altLang="en-US" sz="1000" noProof="1">
                <a:solidFill>
                  <a:srgbClr val="080808"/>
                </a:solidFill>
                <a:latin typeface="Montserrat" panose="00000500000000000000" pitchFamily="2" charset="0"/>
              </a:rPr>
              <a:t>Lake Toho DRIs </a:t>
            </a:r>
            <a:r>
              <a:rPr lang="en-US" altLang="en-US" sz="1000" b="1" noProof="1">
                <a:solidFill>
                  <a:srgbClr val="080808"/>
                </a:solidFill>
                <a:latin typeface="Montserrat" panose="00000500000000000000" pitchFamily="2" charset="0"/>
              </a:rPr>
              <a:t>2005-2007</a:t>
            </a:r>
          </a:p>
        </p:txBody>
      </p:sp>
      <p:sp>
        <p:nvSpPr>
          <p:cNvPr id="10273" name="Rektangel 763"/>
          <p:cNvSpPr>
            <a:spLocks noChangeArrowheads="1"/>
          </p:cNvSpPr>
          <p:nvPr/>
        </p:nvSpPr>
        <p:spPr bwMode="auto">
          <a:xfrm>
            <a:off x="2241755" y="1983590"/>
            <a:ext cx="1130710" cy="1334148"/>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67" noProof="1">
                <a:solidFill>
                  <a:srgbClr val="080808"/>
                </a:solidFill>
                <a:latin typeface="Montserrat" panose="00000500000000000000" pitchFamily="2" charset="0"/>
              </a:rPr>
              <a:t>Adopted Conceptual Master Plans (CMPs) for Mixed Use Districts (MXDs)</a:t>
            </a:r>
          </a:p>
        </p:txBody>
      </p:sp>
      <p:sp>
        <p:nvSpPr>
          <p:cNvPr id="10274" name="Rektangel 764"/>
          <p:cNvSpPr>
            <a:spLocks noChangeArrowheads="1"/>
          </p:cNvSpPr>
          <p:nvPr/>
        </p:nvSpPr>
        <p:spPr bwMode="auto">
          <a:xfrm>
            <a:off x="5221076" y="1471079"/>
            <a:ext cx="1304299" cy="1846659"/>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Mobility Fee Study and Implementation</a:t>
            </a:r>
          </a:p>
          <a:p>
            <a:pPr algn="ctr" eaLnBrk="1" hangingPunct="1">
              <a:spcBef>
                <a:spcPct val="20000"/>
              </a:spcBef>
            </a:pPr>
            <a:endParaRPr lang="en-US" altLang="en-US" sz="1000" noProof="1">
              <a:solidFill>
                <a:srgbClr val="080808"/>
              </a:solidFill>
              <a:latin typeface="Montserrat" panose="00000500000000000000" pitchFamily="2" charset="0"/>
            </a:endParaRPr>
          </a:p>
          <a:p>
            <a:pPr algn="ctr" eaLnBrk="1" hangingPunct="1">
              <a:spcBef>
                <a:spcPct val="20000"/>
              </a:spcBef>
            </a:pPr>
            <a:r>
              <a:rPr lang="en-US" altLang="en-US" sz="1000" noProof="1">
                <a:solidFill>
                  <a:srgbClr val="080808"/>
                </a:solidFill>
                <a:latin typeface="Montserrat" panose="00000500000000000000" pitchFamily="2" charset="0"/>
              </a:rPr>
              <a:t>JPA ILA with the City of St. Cloud for Annexations</a:t>
            </a:r>
          </a:p>
          <a:p>
            <a:pPr algn="ctr" eaLnBrk="1" hangingPunct="1">
              <a:spcBef>
                <a:spcPct val="20000"/>
              </a:spcBef>
            </a:pPr>
            <a:endParaRPr lang="en-US" altLang="en-US" sz="1000" noProof="1">
              <a:solidFill>
                <a:srgbClr val="080808"/>
              </a:solidFill>
              <a:latin typeface="Montserrat" panose="00000500000000000000" pitchFamily="2" charset="0"/>
            </a:endParaRPr>
          </a:p>
          <a:p>
            <a:pPr algn="ctr" eaLnBrk="1" hangingPunct="1">
              <a:spcBef>
                <a:spcPct val="20000"/>
              </a:spcBef>
            </a:pPr>
            <a:r>
              <a:rPr lang="en-US" altLang="en-US" sz="1000" noProof="1">
                <a:solidFill>
                  <a:srgbClr val="080808"/>
                </a:solidFill>
                <a:latin typeface="Montserrat" panose="00000500000000000000" pitchFamily="2" charset="0"/>
              </a:rPr>
              <a:t>Narcoosee Overlay in LDC</a:t>
            </a:r>
          </a:p>
        </p:txBody>
      </p:sp>
      <p:sp>
        <p:nvSpPr>
          <p:cNvPr id="34" name="Rektangel 764"/>
          <p:cNvSpPr>
            <a:spLocks noChangeArrowheads="1"/>
          </p:cNvSpPr>
          <p:nvPr/>
        </p:nvSpPr>
        <p:spPr bwMode="auto">
          <a:xfrm>
            <a:off x="6590446" y="2148187"/>
            <a:ext cx="1285193" cy="1169551"/>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Comprehensive Plan update</a:t>
            </a:r>
          </a:p>
          <a:p>
            <a:pPr algn="ctr" eaLnBrk="1" hangingPunct="1">
              <a:spcBef>
                <a:spcPct val="20000"/>
              </a:spcBef>
            </a:pPr>
            <a:r>
              <a:rPr lang="en-US" altLang="en-US" sz="1000" noProof="1">
                <a:solidFill>
                  <a:srgbClr val="080808"/>
                </a:solidFill>
                <a:latin typeface="Montserrat" panose="00000500000000000000" pitchFamily="2" charset="0"/>
              </a:rPr>
              <a:t>Parks Master Plan</a:t>
            </a:r>
          </a:p>
          <a:p>
            <a:pPr algn="ctr" eaLnBrk="1" hangingPunct="1">
              <a:spcBef>
                <a:spcPct val="20000"/>
              </a:spcBef>
            </a:pPr>
            <a:r>
              <a:rPr lang="en-US" altLang="en-US" sz="1000" noProof="1">
                <a:solidFill>
                  <a:srgbClr val="080808"/>
                </a:solidFill>
                <a:latin typeface="Montserrat" panose="00000500000000000000" pitchFamily="2" charset="0"/>
              </a:rPr>
              <a:t>Centers and Mixed Use </a:t>
            </a:r>
          </a:p>
        </p:txBody>
      </p:sp>
      <p:sp>
        <p:nvSpPr>
          <p:cNvPr id="47" name="Rektangel 764"/>
          <p:cNvSpPr>
            <a:spLocks noChangeArrowheads="1"/>
          </p:cNvSpPr>
          <p:nvPr/>
        </p:nvSpPr>
        <p:spPr bwMode="auto">
          <a:xfrm>
            <a:off x="3781032" y="2486741"/>
            <a:ext cx="1095080" cy="830997"/>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Restructured LDC</a:t>
            </a:r>
          </a:p>
          <a:p>
            <a:pPr algn="ctr" eaLnBrk="1" hangingPunct="1">
              <a:spcBef>
                <a:spcPct val="20000"/>
              </a:spcBef>
            </a:pPr>
            <a:r>
              <a:rPr lang="en-US" altLang="en-US" sz="1000" noProof="1">
                <a:solidFill>
                  <a:srgbClr val="080808"/>
                </a:solidFill>
                <a:latin typeface="Montserrat" panose="00000500000000000000" pitchFamily="2" charset="0"/>
              </a:rPr>
              <a:t>Adopted MXD code</a:t>
            </a:r>
          </a:p>
        </p:txBody>
      </p:sp>
      <p:sp>
        <p:nvSpPr>
          <p:cNvPr id="27" name="Rektangel 764">
            <a:extLst>
              <a:ext uri="{FF2B5EF4-FFF2-40B4-BE49-F238E27FC236}">
                <a16:creationId xmlns:a16="http://schemas.microsoft.com/office/drawing/2014/main" id="{47BE1A62-BF82-CAB6-28EA-61AC006AD52E}"/>
              </a:ext>
            </a:extLst>
          </p:cNvPr>
          <p:cNvSpPr>
            <a:spLocks noChangeArrowheads="1"/>
          </p:cNvSpPr>
          <p:nvPr/>
        </p:nvSpPr>
        <p:spPr bwMode="auto">
          <a:xfrm>
            <a:off x="8616109" y="2172905"/>
            <a:ext cx="1282228" cy="1138773"/>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Comprehensive Plan update</a:t>
            </a:r>
          </a:p>
          <a:p>
            <a:pPr algn="ctr" eaLnBrk="1" hangingPunct="1">
              <a:spcBef>
                <a:spcPct val="20000"/>
              </a:spcBef>
            </a:pPr>
            <a:r>
              <a:rPr lang="en-US" altLang="en-US" sz="1000" noProof="1">
                <a:solidFill>
                  <a:srgbClr val="080808"/>
                </a:solidFill>
                <a:latin typeface="Montserrat" panose="00000500000000000000" pitchFamily="2" charset="0"/>
              </a:rPr>
              <a:t>ACL CMP Community Outreach and Study</a:t>
            </a:r>
          </a:p>
        </p:txBody>
      </p:sp>
      <p:sp>
        <p:nvSpPr>
          <p:cNvPr id="31" name="Rektangel 764">
            <a:extLst>
              <a:ext uri="{FF2B5EF4-FFF2-40B4-BE49-F238E27FC236}">
                <a16:creationId xmlns:a16="http://schemas.microsoft.com/office/drawing/2014/main" id="{4598878D-6AF9-B86B-77B0-F8FF44980DE6}"/>
              </a:ext>
            </a:extLst>
          </p:cNvPr>
          <p:cNvSpPr>
            <a:spLocks noChangeArrowheads="1"/>
          </p:cNvSpPr>
          <p:nvPr/>
        </p:nvSpPr>
        <p:spPr bwMode="auto">
          <a:xfrm>
            <a:off x="10274708" y="2486741"/>
            <a:ext cx="1219300" cy="830997"/>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Comprehensive Plan update</a:t>
            </a:r>
          </a:p>
          <a:p>
            <a:pPr algn="ctr" eaLnBrk="1" hangingPunct="1">
              <a:spcBef>
                <a:spcPct val="20000"/>
              </a:spcBef>
            </a:pPr>
            <a:r>
              <a:rPr lang="en-US" altLang="en-US" sz="1000" noProof="1">
                <a:solidFill>
                  <a:srgbClr val="080808"/>
                </a:solidFill>
                <a:latin typeface="Montserrat" panose="00000500000000000000" pitchFamily="2" charset="0"/>
              </a:rPr>
              <a:t>FLUE Industrial  and ACL CMP</a:t>
            </a:r>
          </a:p>
        </p:txBody>
      </p:sp>
      <p:cxnSp>
        <p:nvCxnSpPr>
          <p:cNvPr id="82" name="Straight Connector 81">
            <a:extLst>
              <a:ext uri="{FF2B5EF4-FFF2-40B4-BE49-F238E27FC236}">
                <a16:creationId xmlns:a16="http://schemas.microsoft.com/office/drawing/2014/main" id="{606407D3-B5D8-4B51-E76A-8D39048B3DA2}"/>
              </a:ext>
            </a:extLst>
          </p:cNvPr>
          <p:cNvCxnSpPr>
            <a:cxnSpLocks/>
          </p:cNvCxnSpPr>
          <p:nvPr/>
        </p:nvCxnSpPr>
        <p:spPr>
          <a:xfrm flipV="1">
            <a:off x="929237"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DDB217E-3847-C83B-9F70-01D2E978C3F5}"/>
              </a:ext>
            </a:extLst>
          </p:cNvPr>
          <p:cNvCxnSpPr>
            <a:cxnSpLocks/>
          </p:cNvCxnSpPr>
          <p:nvPr/>
        </p:nvCxnSpPr>
        <p:spPr>
          <a:xfrm flipV="1">
            <a:off x="2807110"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E2E7ED08-3F88-E67A-E533-B774D9FB72C8}"/>
              </a:ext>
            </a:extLst>
          </p:cNvPr>
          <p:cNvCxnSpPr>
            <a:cxnSpLocks/>
          </p:cNvCxnSpPr>
          <p:nvPr/>
        </p:nvCxnSpPr>
        <p:spPr>
          <a:xfrm flipV="1">
            <a:off x="4328572"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1EE34D95-59EE-1647-6C04-2BE2BF5E50A0}"/>
              </a:ext>
            </a:extLst>
          </p:cNvPr>
          <p:cNvCxnSpPr>
            <a:cxnSpLocks/>
          </p:cNvCxnSpPr>
          <p:nvPr/>
        </p:nvCxnSpPr>
        <p:spPr>
          <a:xfrm flipV="1">
            <a:off x="5873225"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0E45144F-4869-D665-D983-79445E8E85B3}"/>
              </a:ext>
            </a:extLst>
          </p:cNvPr>
          <p:cNvCxnSpPr>
            <a:cxnSpLocks/>
          </p:cNvCxnSpPr>
          <p:nvPr/>
        </p:nvCxnSpPr>
        <p:spPr>
          <a:xfrm flipV="1">
            <a:off x="7363968"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41F09FB9-A439-9EA4-9E29-B2877BF3881B}"/>
              </a:ext>
            </a:extLst>
          </p:cNvPr>
          <p:cNvCxnSpPr>
            <a:cxnSpLocks/>
          </p:cNvCxnSpPr>
          <p:nvPr/>
        </p:nvCxnSpPr>
        <p:spPr>
          <a:xfrm flipV="1">
            <a:off x="9220200"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C3DE9B1-0A47-13D2-1D07-3E0A997E7DB0}"/>
              </a:ext>
            </a:extLst>
          </p:cNvPr>
          <p:cNvCxnSpPr>
            <a:cxnSpLocks/>
          </p:cNvCxnSpPr>
          <p:nvPr/>
        </p:nvCxnSpPr>
        <p:spPr>
          <a:xfrm flipV="1">
            <a:off x="10820400" y="3335292"/>
            <a:ext cx="0" cy="757082"/>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sp>
        <p:nvSpPr>
          <p:cNvPr id="10275" name="Rektangel 765"/>
          <p:cNvSpPr>
            <a:spLocks noChangeArrowheads="1"/>
          </p:cNvSpPr>
          <p:nvPr/>
        </p:nvSpPr>
        <p:spPr bwMode="auto">
          <a:xfrm>
            <a:off x="1252503" y="4870506"/>
            <a:ext cx="1618713" cy="1138773"/>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Comprehensive Plan update via Settlement Agreement…</a:t>
            </a:r>
          </a:p>
          <a:p>
            <a:pPr algn="ctr" eaLnBrk="1" hangingPunct="1">
              <a:spcBef>
                <a:spcPct val="20000"/>
              </a:spcBef>
            </a:pPr>
            <a:r>
              <a:rPr lang="en-US" altLang="en-US" sz="1000" noProof="1">
                <a:solidFill>
                  <a:srgbClr val="080808"/>
                </a:solidFill>
                <a:latin typeface="Montserrat" panose="00000500000000000000" pitchFamily="2" charset="0"/>
              </a:rPr>
              <a:t>Established Urban Growth Boundary and Mixed Use Districts</a:t>
            </a:r>
          </a:p>
        </p:txBody>
      </p:sp>
      <p:sp>
        <p:nvSpPr>
          <p:cNvPr id="10276" name="Rektangel 766"/>
          <p:cNvSpPr>
            <a:spLocks noChangeArrowheads="1"/>
          </p:cNvSpPr>
          <p:nvPr/>
        </p:nvSpPr>
        <p:spPr bwMode="auto">
          <a:xfrm>
            <a:off x="6252551" y="4870506"/>
            <a:ext cx="1510705" cy="1200329"/>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Sustainability Report</a:t>
            </a:r>
          </a:p>
          <a:p>
            <a:pPr algn="ctr" eaLnBrk="1" hangingPunct="1">
              <a:spcBef>
                <a:spcPct val="20000"/>
              </a:spcBef>
            </a:pPr>
            <a:r>
              <a:rPr lang="en-US" altLang="en-US" sz="1000" noProof="1">
                <a:solidFill>
                  <a:srgbClr val="080808"/>
                </a:solidFill>
                <a:latin typeface="Montserrat" panose="00000500000000000000" pitchFamily="2" charset="0"/>
              </a:rPr>
              <a:t>Fiscally sustainable growth</a:t>
            </a:r>
          </a:p>
          <a:p>
            <a:pPr algn="ctr" eaLnBrk="1" hangingPunct="1">
              <a:spcBef>
                <a:spcPct val="20000"/>
              </a:spcBef>
            </a:pPr>
            <a:r>
              <a:rPr lang="en-US" altLang="en-US" sz="1000" noProof="1">
                <a:solidFill>
                  <a:srgbClr val="080808"/>
                </a:solidFill>
                <a:latin typeface="Montserrat" panose="00000500000000000000" pitchFamily="2" charset="0"/>
              </a:rPr>
              <a:t>Affordable housing</a:t>
            </a:r>
          </a:p>
          <a:p>
            <a:pPr algn="ctr" eaLnBrk="1" hangingPunct="1">
              <a:spcBef>
                <a:spcPct val="20000"/>
              </a:spcBef>
            </a:pPr>
            <a:r>
              <a:rPr lang="en-US" altLang="en-US" sz="1000" noProof="1">
                <a:solidFill>
                  <a:srgbClr val="080808"/>
                </a:solidFill>
                <a:latin typeface="Montserrat" panose="00000500000000000000" pitchFamily="2" charset="0"/>
              </a:rPr>
              <a:t>Jobs housing balance</a:t>
            </a:r>
          </a:p>
        </p:txBody>
      </p:sp>
      <p:sp>
        <p:nvSpPr>
          <p:cNvPr id="10277" name="Rektangel 767"/>
          <p:cNvSpPr>
            <a:spLocks noChangeArrowheads="1"/>
          </p:cNvSpPr>
          <p:nvPr/>
        </p:nvSpPr>
        <p:spPr bwMode="auto">
          <a:xfrm>
            <a:off x="7840277" y="4870506"/>
            <a:ext cx="1247863" cy="954107"/>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Land Development Code update for Urban Infill Centers</a:t>
            </a:r>
          </a:p>
        </p:txBody>
      </p:sp>
      <p:sp>
        <p:nvSpPr>
          <p:cNvPr id="38" name="Rektangel 765"/>
          <p:cNvSpPr>
            <a:spLocks noChangeArrowheads="1"/>
          </p:cNvSpPr>
          <p:nvPr/>
        </p:nvSpPr>
        <p:spPr bwMode="auto">
          <a:xfrm>
            <a:off x="3033853" y="4870506"/>
            <a:ext cx="1126667" cy="646331"/>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Transportation Element Update</a:t>
            </a:r>
          </a:p>
        </p:txBody>
      </p:sp>
      <p:sp>
        <p:nvSpPr>
          <p:cNvPr id="4" name="Rektangel 765">
            <a:extLst>
              <a:ext uri="{FF2B5EF4-FFF2-40B4-BE49-F238E27FC236}">
                <a16:creationId xmlns:a16="http://schemas.microsoft.com/office/drawing/2014/main" id="{43FFFAE2-A0F7-7699-9854-6450604E433F}"/>
              </a:ext>
            </a:extLst>
          </p:cNvPr>
          <p:cNvSpPr>
            <a:spLocks noChangeArrowheads="1"/>
          </p:cNvSpPr>
          <p:nvPr/>
        </p:nvSpPr>
        <p:spPr bwMode="auto">
          <a:xfrm>
            <a:off x="35171" y="4870506"/>
            <a:ext cx="1071253" cy="954107"/>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2005 </a:t>
            </a:r>
            <a:br>
              <a:rPr lang="en-US" altLang="en-US" sz="1000" noProof="1">
                <a:solidFill>
                  <a:srgbClr val="080808"/>
                </a:solidFill>
                <a:latin typeface="Montserrat" panose="00000500000000000000" pitchFamily="2" charset="0"/>
              </a:rPr>
            </a:br>
            <a:r>
              <a:rPr lang="en-US" altLang="en-US" sz="1000" noProof="1">
                <a:solidFill>
                  <a:srgbClr val="080808"/>
                </a:solidFill>
                <a:latin typeface="Montserrat" panose="00000500000000000000" pitchFamily="2" charset="0"/>
              </a:rPr>
              <a:t>EAR Based Amendments and ORC Report</a:t>
            </a:r>
          </a:p>
        </p:txBody>
      </p:sp>
      <p:sp>
        <p:nvSpPr>
          <p:cNvPr id="40" name="Rektangel 765">
            <a:extLst>
              <a:ext uri="{FF2B5EF4-FFF2-40B4-BE49-F238E27FC236}">
                <a16:creationId xmlns:a16="http://schemas.microsoft.com/office/drawing/2014/main" id="{958D27B3-9F4E-6CA0-4C7D-C7C49DC903B5}"/>
              </a:ext>
            </a:extLst>
          </p:cNvPr>
          <p:cNvSpPr>
            <a:spLocks noChangeArrowheads="1"/>
          </p:cNvSpPr>
          <p:nvPr/>
        </p:nvSpPr>
        <p:spPr bwMode="auto">
          <a:xfrm>
            <a:off x="4639928" y="4870506"/>
            <a:ext cx="923648" cy="646331"/>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ELT, SLT MXD Rezoning</a:t>
            </a:r>
          </a:p>
        </p:txBody>
      </p:sp>
      <p:sp>
        <p:nvSpPr>
          <p:cNvPr id="43" name="Rektangel 767">
            <a:extLst>
              <a:ext uri="{FF2B5EF4-FFF2-40B4-BE49-F238E27FC236}">
                <a16:creationId xmlns:a16="http://schemas.microsoft.com/office/drawing/2014/main" id="{E993D91E-A702-7ACD-D5E8-9A156901E678}"/>
              </a:ext>
            </a:extLst>
          </p:cNvPr>
          <p:cNvSpPr>
            <a:spLocks noChangeArrowheads="1"/>
          </p:cNvSpPr>
          <p:nvPr/>
        </p:nvSpPr>
        <p:spPr bwMode="auto">
          <a:xfrm>
            <a:off x="10258501" y="4870506"/>
            <a:ext cx="1737424" cy="1107996"/>
          </a:xfrm>
          <a:prstGeom prst="rect">
            <a:avLst/>
          </a:prstGeom>
          <a:solidFill>
            <a:schemeClr val="accent1">
              <a:lumMod val="20000"/>
              <a:lumOff val="80000"/>
            </a:schemeClr>
          </a:solidFill>
          <a:ln>
            <a:noFill/>
          </a:ln>
        </p:spPr>
        <p:txBody>
          <a:bodyPr wrap="square" tIns="91440" bIns="91440">
            <a:spAutoFit/>
          </a:bodyP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1000" noProof="1">
                <a:solidFill>
                  <a:srgbClr val="080808"/>
                </a:solidFill>
                <a:latin typeface="Montserrat" panose="00000500000000000000" pitchFamily="2" charset="0"/>
              </a:rPr>
              <a:t>Land Development Code update for Urban Infill Centers, Industrial and MXD standards.  Enhanced trasitional standards</a:t>
            </a:r>
          </a:p>
        </p:txBody>
      </p:sp>
      <p:cxnSp>
        <p:nvCxnSpPr>
          <p:cNvPr id="114" name="Straight Connector 113">
            <a:extLst>
              <a:ext uri="{FF2B5EF4-FFF2-40B4-BE49-F238E27FC236}">
                <a16:creationId xmlns:a16="http://schemas.microsoft.com/office/drawing/2014/main" id="{DE682173-DE28-1334-D54B-64143BB9893E}"/>
              </a:ext>
            </a:extLst>
          </p:cNvPr>
          <p:cNvCxnSpPr>
            <a:cxnSpLocks/>
          </p:cNvCxnSpPr>
          <p:nvPr/>
        </p:nvCxnSpPr>
        <p:spPr>
          <a:xfrm>
            <a:off x="545592"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9330CAA-CEFC-7F9E-F119-0841AD1EE4C0}"/>
              </a:ext>
            </a:extLst>
          </p:cNvPr>
          <p:cNvCxnSpPr>
            <a:cxnSpLocks/>
          </p:cNvCxnSpPr>
          <p:nvPr/>
        </p:nvCxnSpPr>
        <p:spPr>
          <a:xfrm>
            <a:off x="20574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E4BD671B-A455-5EC0-F330-217E07AF70AE}"/>
              </a:ext>
            </a:extLst>
          </p:cNvPr>
          <p:cNvCxnSpPr>
            <a:cxnSpLocks/>
          </p:cNvCxnSpPr>
          <p:nvPr/>
        </p:nvCxnSpPr>
        <p:spPr>
          <a:xfrm>
            <a:off x="35814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92E230E4-C85A-613A-5959-F510423D414A}"/>
              </a:ext>
            </a:extLst>
          </p:cNvPr>
          <p:cNvCxnSpPr>
            <a:cxnSpLocks/>
          </p:cNvCxnSpPr>
          <p:nvPr/>
        </p:nvCxnSpPr>
        <p:spPr>
          <a:xfrm>
            <a:off x="51054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AE12DDB4-8A76-DF56-4247-165225ED919B}"/>
              </a:ext>
            </a:extLst>
          </p:cNvPr>
          <p:cNvCxnSpPr>
            <a:cxnSpLocks/>
          </p:cNvCxnSpPr>
          <p:nvPr/>
        </p:nvCxnSpPr>
        <p:spPr>
          <a:xfrm>
            <a:off x="70104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D2723877-2FBE-2EDB-92D6-0593DB238BC2}"/>
              </a:ext>
            </a:extLst>
          </p:cNvPr>
          <p:cNvCxnSpPr>
            <a:cxnSpLocks/>
          </p:cNvCxnSpPr>
          <p:nvPr/>
        </p:nvCxnSpPr>
        <p:spPr>
          <a:xfrm>
            <a:off x="84582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7ED7EADB-2A86-4C90-CF69-BE540066C19A}"/>
              </a:ext>
            </a:extLst>
          </p:cNvPr>
          <p:cNvCxnSpPr>
            <a:cxnSpLocks/>
          </p:cNvCxnSpPr>
          <p:nvPr/>
        </p:nvCxnSpPr>
        <p:spPr>
          <a:xfrm>
            <a:off x="11506200" y="4085498"/>
            <a:ext cx="0" cy="769966"/>
          </a:xfrm>
          <a:prstGeom prst="line">
            <a:avLst/>
          </a:prstGeom>
          <a:ln w="34925" cap="sq">
            <a:solidFill>
              <a:srgbClr val="F8941C"/>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2ED45E7E-8555-8DC5-7D42-2EB18054B350}"/>
              </a:ext>
            </a:extLst>
          </p:cNvPr>
          <p:cNvCxnSpPr>
            <a:cxnSpLocks/>
          </p:cNvCxnSpPr>
          <p:nvPr/>
        </p:nvCxnSpPr>
        <p:spPr>
          <a:xfrm flipV="1">
            <a:off x="3581400" y="1256462"/>
            <a:ext cx="0" cy="2733368"/>
          </a:xfrm>
          <a:prstGeom prst="line">
            <a:avLst/>
          </a:prstGeom>
          <a:ln w="34925" cap="sq">
            <a:solidFill>
              <a:srgbClr val="0E76BD"/>
            </a:solidFill>
            <a:headEnd w="lg" len="med"/>
            <a:tailEnd type="diamond"/>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CBB8DA83-D1AD-648E-D81A-BA04CF7AC061}"/>
              </a:ext>
            </a:extLst>
          </p:cNvPr>
          <p:cNvCxnSpPr>
            <a:cxnSpLocks/>
          </p:cNvCxnSpPr>
          <p:nvPr/>
        </p:nvCxnSpPr>
        <p:spPr>
          <a:xfrm flipV="1">
            <a:off x="7976616" y="1256462"/>
            <a:ext cx="0" cy="2733368"/>
          </a:xfrm>
          <a:prstGeom prst="line">
            <a:avLst/>
          </a:prstGeom>
          <a:ln w="34925" cap="sq">
            <a:solidFill>
              <a:srgbClr val="0E76BD"/>
            </a:solidFill>
            <a:headEnd w="lg" len="med"/>
            <a:tailEnd type="diamon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9117" y="701138"/>
            <a:ext cx="1693644" cy="523220"/>
          </a:xfrm>
          <a:prstGeom prst="rect">
            <a:avLst/>
          </a:prstGeom>
          <a:noFill/>
        </p:spPr>
        <p:txBody>
          <a:bodyPr wrap="square" rtlCol="0">
            <a:spAutoFit/>
          </a:bodyPr>
          <a:lstStyle/>
          <a:p>
            <a:pPr algn="ctr"/>
            <a:r>
              <a:rPr lang="en-US" sz="1400" b="1" dirty="0">
                <a:latin typeface="Montserrat" panose="00000500000000000000" pitchFamily="2" charset="0"/>
              </a:rPr>
              <a:t>Great Recession</a:t>
            </a:r>
          </a:p>
          <a:p>
            <a:pPr algn="ctr"/>
            <a:r>
              <a:rPr lang="en-US" sz="1400" b="1" dirty="0">
                <a:latin typeface="Montserrat" panose="00000500000000000000" pitchFamily="2" charset="0"/>
              </a:rPr>
              <a:t>2007-2009</a:t>
            </a:r>
          </a:p>
        </p:txBody>
      </p:sp>
      <p:sp>
        <p:nvSpPr>
          <p:cNvPr id="51" name="TextBox 50"/>
          <p:cNvSpPr txBox="1"/>
          <p:nvPr/>
        </p:nvSpPr>
        <p:spPr>
          <a:xfrm>
            <a:off x="2273436" y="485694"/>
            <a:ext cx="2687724" cy="738664"/>
          </a:xfrm>
          <a:prstGeom prst="rect">
            <a:avLst/>
          </a:prstGeom>
          <a:noFill/>
        </p:spPr>
        <p:txBody>
          <a:bodyPr wrap="square" rtlCol="0">
            <a:spAutoFit/>
          </a:bodyPr>
          <a:lstStyle/>
          <a:p>
            <a:pPr algn="ctr"/>
            <a:r>
              <a:rPr lang="en-US" sz="1400" b="1" dirty="0">
                <a:latin typeface="Montserrat" panose="00000500000000000000" pitchFamily="2" charset="0"/>
              </a:rPr>
              <a:t>Changes to Growth Management law</a:t>
            </a:r>
          </a:p>
          <a:p>
            <a:pPr algn="ctr"/>
            <a:r>
              <a:rPr lang="en-US" sz="1400" b="1" dirty="0">
                <a:latin typeface="Montserrat" panose="00000500000000000000" pitchFamily="2" charset="0"/>
              </a:rPr>
              <a:t>2011</a:t>
            </a:r>
          </a:p>
        </p:txBody>
      </p:sp>
      <p:sp>
        <p:nvSpPr>
          <p:cNvPr id="54" name="TextBox 53"/>
          <p:cNvSpPr txBox="1"/>
          <p:nvPr/>
        </p:nvSpPr>
        <p:spPr>
          <a:xfrm>
            <a:off x="7175039" y="485694"/>
            <a:ext cx="1612345" cy="738664"/>
          </a:xfrm>
          <a:prstGeom prst="rect">
            <a:avLst/>
          </a:prstGeom>
          <a:noFill/>
        </p:spPr>
        <p:txBody>
          <a:bodyPr wrap="square" rtlCol="0">
            <a:spAutoFit/>
          </a:bodyPr>
          <a:lstStyle/>
          <a:p>
            <a:pPr algn="ctr"/>
            <a:r>
              <a:rPr lang="en-US" sz="1400" b="1" dirty="0" err="1">
                <a:latin typeface="Montserrat" panose="00000500000000000000" pitchFamily="2" charset="0"/>
              </a:rPr>
              <a:t>SunRail</a:t>
            </a:r>
            <a:r>
              <a:rPr lang="en-US" sz="1400" b="1" dirty="0">
                <a:latin typeface="Montserrat" panose="00000500000000000000" pitchFamily="2" charset="0"/>
              </a:rPr>
              <a:t> service </a:t>
            </a:r>
            <a:br>
              <a:rPr lang="en-US" sz="1400" b="1" dirty="0">
                <a:latin typeface="Montserrat" panose="00000500000000000000" pitchFamily="2" charset="0"/>
              </a:rPr>
            </a:br>
            <a:r>
              <a:rPr lang="en-US" sz="1400" b="1" dirty="0">
                <a:latin typeface="Montserrat" panose="00000500000000000000" pitchFamily="2" charset="0"/>
              </a:rPr>
              <a:t>to Osceola </a:t>
            </a:r>
            <a:br>
              <a:rPr lang="en-US" sz="1400" b="1" dirty="0">
                <a:latin typeface="Montserrat" panose="00000500000000000000" pitchFamily="2" charset="0"/>
              </a:rPr>
            </a:br>
            <a:r>
              <a:rPr lang="en-US" sz="1400" b="1" dirty="0">
                <a:latin typeface="Montserrat" panose="00000500000000000000" pitchFamily="2" charset="0"/>
              </a:rPr>
              <a:t>2018</a:t>
            </a:r>
          </a:p>
        </p:txBody>
      </p:sp>
      <p:sp>
        <p:nvSpPr>
          <p:cNvPr id="45" name="TextBox 44">
            <a:extLst>
              <a:ext uri="{FF2B5EF4-FFF2-40B4-BE49-F238E27FC236}">
                <a16:creationId xmlns:a16="http://schemas.microsoft.com/office/drawing/2014/main" id="{81024A85-5BE4-5AFC-CAD8-E76C0D2B06B5}"/>
              </a:ext>
            </a:extLst>
          </p:cNvPr>
          <p:cNvSpPr txBox="1"/>
          <p:nvPr/>
        </p:nvSpPr>
        <p:spPr>
          <a:xfrm>
            <a:off x="8583826" y="701138"/>
            <a:ext cx="1860588" cy="523220"/>
          </a:xfrm>
          <a:prstGeom prst="rect">
            <a:avLst/>
          </a:prstGeom>
          <a:noFill/>
        </p:spPr>
        <p:txBody>
          <a:bodyPr wrap="square" rtlCol="0">
            <a:spAutoFit/>
          </a:bodyPr>
          <a:lstStyle/>
          <a:p>
            <a:pPr algn="ctr"/>
            <a:r>
              <a:rPr lang="en-US" sz="1400" b="1" dirty="0">
                <a:latin typeface="Montserrat" panose="00000500000000000000" pitchFamily="2" charset="0"/>
              </a:rPr>
              <a:t>Covid </a:t>
            </a:r>
            <a:br>
              <a:rPr lang="en-US" sz="1400" b="1" dirty="0">
                <a:latin typeface="Montserrat" panose="00000500000000000000" pitchFamily="2" charset="0"/>
              </a:rPr>
            </a:br>
            <a:r>
              <a:rPr lang="en-US" sz="1400" b="1" dirty="0">
                <a:latin typeface="Montserrat" panose="00000500000000000000" pitchFamily="2" charset="0"/>
              </a:rPr>
              <a:t>2020 - 2022</a:t>
            </a:r>
          </a:p>
        </p:txBody>
      </p:sp>
      <p:grpSp>
        <p:nvGrpSpPr>
          <p:cNvPr id="124" name="Group 123">
            <a:extLst>
              <a:ext uri="{FF2B5EF4-FFF2-40B4-BE49-F238E27FC236}">
                <a16:creationId xmlns:a16="http://schemas.microsoft.com/office/drawing/2014/main" id="{A5F6F058-9279-4E2C-8BC6-77877CD53F84}"/>
              </a:ext>
            </a:extLst>
          </p:cNvPr>
          <p:cNvGrpSpPr/>
          <p:nvPr/>
        </p:nvGrpSpPr>
        <p:grpSpPr>
          <a:xfrm>
            <a:off x="161365" y="3969572"/>
            <a:ext cx="11774332" cy="301214"/>
            <a:chOff x="161365" y="3969572"/>
            <a:chExt cx="11774332" cy="301214"/>
          </a:xfrm>
        </p:grpSpPr>
        <p:sp>
          <p:nvSpPr>
            <p:cNvPr id="2" name="Rectangle 1">
              <a:extLst>
                <a:ext uri="{FF2B5EF4-FFF2-40B4-BE49-F238E27FC236}">
                  <a16:creationId xmlns:a16="http://schemas.microsoft.com/office/drawing/2014/main" id="{C078BFB4-5DE0-DB7D-4A01-98A6A9644EA0}"/>
                </a:ext>
              </a:extLst>
            </p:cNvPr>
            <p:cNvSpPr/>
            <p:nvPr/>
          </p:nvSpPr>
          <p:spPr>
            <a:xfrm>
              <a:off x="161365"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E00DA91-5C03-5C5C-E281-75B01CA041FB}"/>
                </a:ext>
              </a:extLst>
            </p:cNvPr>
            <p:cNvSpPr/>
            <p:nvPr/>
          </p:nvSpPr>
          <p:spPr>
            <a:xfrm>
              <a:off x="924242"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93A644-1D04-1C3B-38DB-C2D161BAE28A}"/>
                </a:ext>
              </a:extLst>
            </p:cNvPr>
            <p:cNvSpPr/>
            <p:nvPr/>
          </p:nvSpPr>
          <p:spPr>
            <a:xfrm>
              <a:off x="1687119"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A98908-33A5-6706-AB18-16E4E14519BB}"/>
                </a:ext>
              </a:extLst>
            </p:cNvPr>
            <p:cNvSpPr/>
            <p:nvPr/>
          </p:nvSpPr>
          <p:spPr>
            <a:xfrm>
              <a:off x="2449996"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23FFD4-EDF5-3731-4F81-0B34E267E7C1}"/>
                </a:ext>
              </a:extLst>
            </p:cNvPr>
            <p:cNvSpPr/>
            <p:nvPr/>
          </p:nvSpPr>
          <p:spPr>
            <a:xfrm>
              <a:off x="3212873"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D5D636-41E5-F7F1-2A77-3E8FEE45A341}"/>
                </a:ext>
              </a:extLst>
            </p:cNvPr>
            <p:cNvSpPr/>
            <p:nvPr/>
          </p:nvSpPr>
          <p:spPr>
            <a:xfrm>
              <a:off x="3975750"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8048B5F-F4B7-4438-644C-93B8DDBB7CF8}"/>
                </a:ext>
              </a:extLst>
            </p:cNvPr>
            <p:cNvSpPr/>
            <p:nvPr/>
          </p:nvSpPr>
          <p:spPr>
            <a:xfrm>
              <a:off x="4738627"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41FEC24-CA39-0B9C-A62B-6BAC681368E1}"/>
                </a:ext>
              </a:extLst>
            </p:cNvPr>
            <p:cNvSpPr/>
            <p:nvPr/>
          </p:nvSpPr>
          <p:spPr>
            <a:xfrm>
              <a:off x="5501504"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DD3DF38-D0D9-A54F-8E10-DE2A75BF346A}"/>
                </a:ext>
              </a:extLst>
            </p:cNvPr>
            <p:cNvSpPr/>
            <p:nvPr/>
          </p:nvSpPr>
          <p:spPr>
            <a:xfrm>
              <a:off x="6594638"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F87F657-3DAE-8BB8-079E-A50833D210F0}"/>
                </a:ext>
              </a:extLst>
            </p:cNvPr>
            <p:cNvSpPr/>
            <p:nvPr/>
          </p:nvSpPr>
          <p:spPr>
            <a:xfrm>
              <a:off x="7357515"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503ACA-6932-E698-E216-E0637D7635F9}"/>
                </a:ext>
              </a:extLst>
            </p:cNvPr>
            <p:cNvSpPr/>
            <p:nvPr/>
          </p:nvSpPr>
          <p:spPr>
            <a:xfrm>
              <a:off x="8120392"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C7E6758-C35A-EFC3-3A94-E99231A3E0D6}"/>
                </a:ext>
              </a:extLst>
            </p:cNvPr>
            <p:cNvSpPr/>
            <p:nvPr/>
          </p:nvSpPr>
          <p:spPr>
            <a:xfrm>
              <a:off x="8883269"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B6242C6-6F4A-66C2-A00C-15B8266C423B}"/>
                </a:ext>
              </a:extLst>
            </p:cNvPr>
            <p:cNvSpPr/>
            <p:nvPr/>
          </p:nvSpPr>
          <p:spPr>
            <a:xfrm>
              <a:off x="9646146"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CA7CC15-92A1-BD8F-5518-C486B03ABAF1}"/>
                </a:ext>
              </a:extLst>
            </p:cNvPr>
            <p:cNvSpPr/>
            <p:nvPr/>
          </p:nvSpPr>
          <p:spPr>
            <a:xfrm>
              <a:off x="10409023" y="3969572"/>
              <a:ext cx="76379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54">
              <a:extLst>
                <a:ext uri="{FF2B5EF4-FFF2-40B4-BE49-F238E27FC236}">
                  <a16:creationId xmlns:a16="http://schemas.microsoft.com/office/drawing/2014/main" id="{37296C1B-2EAE-D1DC-74C9-223D7F73503B}"/>
                </a:ext>
              </a:extLst>
            </p:cNvPr>
            <p:cNvSpPr/>
            <p:nvPr/>
          </p:nvSpPr>
          <p:spPr>
            <a:xfrm>
              <a:off x="11171904" y="3969572"/>
              <a:ext cx="763793" cy="301214"/>
            </a:xfrm>
            <a:prstGeom prst="homePlate">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963A798-4129-4B7F-2A0C-3D89C1B5E7EE}"/>
                </a:ext>
              </a:extLst>
            </p:cNvPr>
            <p:cNvSpPr/>
            <p:nvPr/>
          </p:nvSpPr>
          <p:spPr>
            <a:xfrm>
              <a:off x="6264381" y="3969572"/>
              <a:ext cx="331173" cy="301214"/>
            </a:xfrm>
            <a:prstGeom prst="rect">
              <a:avLst/>
            </a:prstGeom>
            <a:solidFill>
              <a:srgbClr val="0E76BD"/>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6"/>
          <p:cNvGraphicFramePr>
            <a:graphicFrameLocks noGrp="1"/>
          </p:cNvGraphicFramePr>
          <p:nvPr/>
        </p:nvGraphicFramePr>
        <p:xfrm>
          <a:off x="155274" y="3977077"/>
          <a:ext cx="11712261" cy="304800"/>
        </p:xfrm>
        <a:graphic>
          <a:graphicData uri="http://schemas.openxmlformats.org/drawingml/2006/table">
            <a:tbl>
              <a:tblPr firstRow="1" bandRow="1">
                <a:tableStyleId>{5C22544A-7EE6-4342-B048-85BDC9FD1C3A}</a:tableStyleId>
              </a:tblPr>
              <a:tblGrid>
                <a:gridCol w="774037">
                  <a:extLst>
                    <a:ext uri="{9D8B030D-6E8A-4147-A177-3AD203B41FA5}">
                      <a16:colId xmlns:a16="http://schemas.microsoft.com/office/drawing/2014/main" val="20000"/>
                    </a:ext>
                  </a:extLst>
                </a:gridCol>
                <a:gridCol w="774037">
                  <a:extLst>
                    <a:ext uri="{9D8B030D-6E8A-4147-A177-3AD203B41FA5}">
                      <a16:colId xmlns:a16="http://schemas.microsoft.com/office/drawing/2014/main" val="20001"/>
                    </a:ext>
                  </a:extLst>
                </a:gridCol>
                <a:gridCol w="754717">
                  <a:extLst>
                    <a:ext uri="{9D8B030D-6E8A-4147-A177-3AD203B41FA5}">
                      <a16:colId xmlns:a16="http://schemas.microsoft.com/office/drawing/2014/main" val="20002"/>
                    </a:ext>
                  </a:extLst>
                </a:gridCol>
                <a:gridCol w="769639">
                  <a:extLst>
                    <a:ext uri="{9D8B030D-6E8A-4147-A177-3AD203B41FA5}">
                      <a16:colId xmlns:a16="http://schemas.microsoft.com/office/drawing/2014/main" val="20003"/>
                    </a:ext>
                  </a:extLst>
                </a:gridCol>
                <a:gridCol w="732436">
                  <a:extLst>
                    <a:ext uri="{9D8B030D-6E8A-4147-A177-3AD203B41FA5}">
                      <a16:colId xmlns:a16="http://schemas.microsoft.com/office/drawing/2014/main" val="20004"/>
                    </a:ext>
                  </a:extLst>
                </a:gridCol>
                <a:gridCol w="762282">
                  <a:extLst>
                    <a:ext uri="{9D8B030D-6E8A-4147-A177-3AD203B41FA5}">
                      <a16:colId xmlns:a16="http://schemas.microsoft.com/office/drawing/2014/main" val="20005"/>
                    </a:ext>
                  </a:extLst>
                </a:gridCol>
                <a:gridCol w="783643">
                  <a:extLst>
                    <a:ext uri="{9D8B030D-6E8A-4147-A177-3AD203B41FA5}">
                      <a16:colId xmlns:a16="http://schemas.microsoft.com/office/drawing/2014/main" val="20006"/>
                    </a:ext>
                  </a:extLst>
                </a:gridCol>
                <a:gridCol w="757083">
                  <a:extLst>
                    <a:ext uri="{9D8B030D-6E8A-4147-A177-3AD203B41FA5}">
                      <a16:colId xmlns:a16="http://schemas.microsoft.com/office/drawing/2014/main" val="20007"/>
                    </a:ext>
                  </a:extLst>
                </a:gridCol>
                <a:gridCol w="344129">
                  <a:extLst>
                    <a:ext uri="{9D8B030D-6E8A-4147-A177-3AD203B41FA5}">
                      <a16:colId xmlns:a16="http://schemas.microsoft.com/office/drawing/2014/main" val="20008"/>
                    </a:ext>
                  </a:extLst>
                </a:gridCol>
                <a:gridCol w="757084">
                  <a:extLst>
                    <a:ext uri="{9D8B030D-6E8A-4147-A177-3AD203B41FA5}">
                      <a16:colId xmlns:a16="http://schemas.microsoft.com/office/drawing/2014/main" val="20009"/>
                    </a:ext>
                  </a:extLst>
                </a:gridCol>
                <a:gridCol w="766916">
                  <a:extLst>
                    <a:ext uri="{9D8B030D-6E8A-4147-A177-3AD203B41FA5}">
                      <a16:colId xmlns:a16="http://schemas.microsoft.com/office/drawing/2014/main" val="20010"/>
                    </a:ext>
                  </a:extLst>
                </a:gridCol>
                <a:gridCol w="737420">
                  <a:extLst>
                    <a:ext uri="{9D8B030D-6E8A-4147-A177-3AD203B41FA5}">
                      <a16:colId xmlns:a16="http://schemas.microsoft.com/office/drawing/2014/main" val="20011"/>
                    </a:ext>
                  </a:extLst>
                </a:gridCol>
                <a:gridCol w="776748">
                  <a:extLst>
                    <a:ext uri="{9D8B030D-6E8A-4147-A177-3AD203B41FA5}">
                      <a16:colId xmlns:a16="http://schemas.microsoft.com/office/drawing/2014/main" val="20012"/>
                    </a:ext>
                  </a:extLst>
                </a:gridCol>
                <a:gridCol w="776749">
                  <a:extLst>
                    <a:ext uri="{9D8B030D-6E8A-4147-A177-3AD203B41FA5}">
                      <a16:colId xmlns:a16="http://schemas.microsoft.com/office/drawing/2014/main" val="20013"/>
                    </a:ext>
                  </a:extLst>
                </a:gridCol>
                <a:gridCol w="754262">
                  <a:extLst>
                    <a:ext uri="{9D8B030D-6E8A-4147-A177-3AD203B41FA5}">
                      <a16:colId xmlns:a16="http://schemas.microsoft.com/office/drawing/2014/main" val="386461233"/>
                    </a:ext>
                  </a:extLst>
                </a:gridCol>
                <a:gridCol w="691079">
                  <a:extLst>
                    <a:ext uri="{9D8B030D-6E8A-4147-A177-3AD203B41FA5}">
                      <a16:colId xmlns:a16="http://schemas.microsoft.com/office/drawing/2014/main" val="301017339"/>
                    </a:ext>
                  </a:extLst>
                </a:gridCol>
              </a:tblGrid>
              <a:tr h="270458">
                <a:tc>
                  <a:txBody>
                    <a:bodyPr/>
                    <a:lstStyle/>
                    <a:p>
                      <a:pPr algn="ctr"/>
                      <a:r>
                        <a:rPr lang="en-US" sz="1400" dirty="0">
                          <a:solidFill>
                            <a:schemeClr val="bg1"/>
                          </a:solidFill>
                        </a:rPr>
                        <a:t>2005</a:t>
                      </a:r>
                      <a:endParaRPr lang="en-US" sz="1200" dirty="0">
                        <a:solidFill>
                          <a:schemeClr val="bg1"/>
                        </a:solidFill>
                        <a:latin typeface="Byington"/>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2007</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2008</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latin typeface="+mn-lt"/>
                          <a:ea typeface="+mn-ea"/>
                          <a:cs typeface="+mn-cs"/>
                        </a:rPr>
                        <a:t>2010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2011</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2012</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latin typeface="+mn-lt"/>
                          <a:ea typeface="+mn-ea"/>
                          <a:cs typeface="+mn-cs"/>
                        </a:rPr>
                        <a:t>2013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latin typeface="+mn-lt"/>
                          <a:ea typeface="+mn-ea"/>
                          <a:cs typeface="+mn-cs"/>
                        </a:rPr>
                        <a:t>2014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latin typeface="+mn-lt"/>
                          <a:ea typeface="+mn-ea"/>
                          <a:cs typeface="+mn-cs"/>
                        </a:rPr>
                        <a:t>2017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2018</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latin typeface="+mn-lt"/>
                          <a:ea typeface="+mn-ea"/>
                          <a:cs typeface="+mn-cs"/>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2020</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2021</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bg1"/>
                          </a:solidFill>
                        </a:rPr>
                        <a:t>2022</a:t>
                      </a:r>
                      <a:endParaRPr lang="en-US" sz="1400" b="1" kern="1200" dirty="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bg1"/>
                          </a:solidFill>
                        </a:rPr>
                        <a:t>2023</a:t>
                      </a:r>
                      <a:endParaRPr lang="en-US" sz="1400" b="1" kern="1200" dirty="0">
                        <a:solidFill>
                          <a:schemeClr val="bg1"/>
                        </a:solidFill>
                        <a:latin typeface="Byington"/>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3" name="Group 2">
            <a:extLst>
              <a:ext uri="{FF2B5EF4-FFF2-40B4-BE49-F238E27FC236}">
                <a16:creationId xmlns:a16="http://schemas.microsoft.com/office/drawing/2014/main" id="{7E0A275B-B14F-847E-A617-12808E376D2E}"/>
              </a:ext>
            </a:extLst>
          </p:cNvPr>
          <p:cNvGrpSpPr/>
          <p:nvPr/>
        </p:nvGrpSpPr>
        <p:grpSpPr>
          <a:xfrm>
            <a:off x="641733" y="1284028"/>
            <a:ext cx="1415667" cy="2801470"/>
            <a:chOff x="641733" y="1284028"/>
            <a:chExt cx="1415667" cy="2801470"/>
          </a:xfrm>
        </p:grpSpPr>
        <p:cxnSp>
          <p:nvCxnSpPr>
            <p:cNvPr id="75" name="Straight Connector 74">
              <a:extLst>
                <a:ext uri="{FF2B5EF4-FFF2-40B4-BE49-F238E27FC236}">
                  <a16:creationId xmlns:a16="http://schemas.microsoft.com/office/drawing/2014/main" id="{BD052CEF-12C3-7AB8-4D21-B95A5B7F1434}"/>
                </a:ext>
              </a:extLst>
            </p:cNvPr>
            <p:cNvCxnSpPr>
              <a:cxnSpLocks/>
            </p:cNvCxnSpPr>
            <p:nvPr/>
          </p:nvCxnSpPr>
          <p:spPr>
            <a:xfrm flipV="1">
              <a:off x="2057400" y="1284028"/>
              <a:ext cx="0" cy="2801470"/>
            </a:xfrm>
            <a:prstGeom prst="line">
              <a:avLst/>
            </a:prstGeom>
            <a:ln w="34925">
              <a:solidFill>
                <a:srgbClr val="0E76BD"/>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A1CD663-541B-75B3-CE6A-CD7B688AB550}"/>
                </a:ext>
              </a:extLst>
            </p:cNvPr>
            <p:cNvCxnSpPr>
              <a:cxnSpLocks/>
            </p:cNvCxnSpPr>
            <p:nvPr/>
          </p:nvCxnSpPr>
          <p:spPr>
            <a:xfrm flipH="1">
              <a:off x="641733" y="1284028"/>
              <a:ext cx="1415667" cy="0"/>
            </a:xfrm>
            <a:prstGeom prst="line">
              <a:avLst/>
            </a:prstGeom>
            <a:ln w="34925" cap="sq">
              <a:solidFill>
                <a:srgbClr val="0E76BD"/>
              </a:solidFill>
              <a:headEnd w="lg" len="med"/>
              <a:tailEnd type="diamond"/>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2A440A32-F4D0-2AFC-E219-D352E165496E}"/>
              </a:ext>
            </a:extLst>
          </p:cNvPr>
          <p:cNvGrpSpPr/>
          <p:nvPr/>
        </p:nvGrpSpPr>
        <p:grpSpPr>
          <a:xfrm>
            <a:off x="8951976" y="1247318"/>
            <a:ext cx="1076066" cy="2742512"/>
            <a:chOff x="8951976" y="1247318"/>
            <a:chExt cx="1076066" cy="2742512"/>
          </a:xfrm>
        </p:grpSpPr>
        <p:cxnSp>
          <p:nvCxnSpPr>
            <p:cNvPr id="98" name="Straight Connector 97">
              <a:extLst>
                <a:ext uri="{FF2B5EF4-FFF2-40B4-BE49-F238E27FC236}">
                  <a16:creationId xmlns:a16="http://schemas.microsoft.com/office/drawing/2014/main" id="{9BA14E81-FFA0-9353-DA24-6A2AC6F0C90C}"/>
                </a:ext>
              </a:extLst>
            </p:cNvPr>
            <p:cNvCxnSpPr>
              <a:cxnSpLocks/>
            </p:cNvCxnSpPr>
            <p:nvPr/>
          </p:nvCxnSpPr>
          <p:spPr>
            <a:xfrm flipV="1">
              <a:off x="10028042" y="1256462"/>
              <a:ext cx="0" cy="2733368"/>
            </a:xfrm>
            <a:prstGeom prst="line">
              <a:avLst/>
            </a:prstGeom>
            <a:ln w="34925">
              <a:solidFill>
                <a:srgbClr val="0E76BD"/>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175031E7-750B-A4EF-1B26-C941C17CF6B5}"/>
                </a:ext>
              </a:extLst>
            </p:cNvPr>
            <p:cNvCxnSpPr>
              <a:cxnSpLocks/>
            </p:cNvCxnSpPr>
            <p:nvPr/>
          </p:nvCxnSpPr>
          <p:spPr>
            <a:xfrm flipH="1">
              <a:off x="8951976" y="1247318"/>
              <a:ext cx="1076066" cy="9144"/>
            </a:xfrm>
            <a:prstGeom prst="line">
              <a:avLst/>
            </a:prstGeom>
            <a:ln w="34925" cap="sq">
              <a:solidFill>
                <a:srgbClr val="0E76BD"/>
              </a:solidFill>
              <a:headEnd w="lg" len="med"/>
              <a:tailEnd type="diamo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42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BF7D1-7FCE-4177-03A9-1DA9C2097145}"/>
              </a:ext>
            </a:extLst>
          </p:cNvPr>
          <p:cNvSpPr txBox="1">
            <a:spLocks/>
          </p:cNvSpPr>
          <p:nvPr/>
        </p:nvSpPr>
        <p:spPr>
          <a:xfrm>
            <a:off x="0" y="293397"/>
            <a:ext cx="12192000" cy="6824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400" kern="1200">
                <a:solidFill>
                  <a:schemeClr val="tx1"/>
                </a:solidFill>
                <a:latin typeface="Gotham Bold" pitchFamily="50" charset="0"/>
                <a:ea typeface="+mj-ea"/>
                <a:cs typeface="Gotham Bold" pitchFamily="50" charset="0"/>
              </a:defRPr>
            </a:lvl1pPr>
          </a:lstStyle>
          <a:p>
            <a:pPr algn="ctr"/>
            <a:endParaRPr lang="en-US" sz="4000" b="1" dirty="0">
              <a:solidFill>
                <a:srgbClr val="92278F"/>
              </a:solidFill>
              <a:latin typeface="+mn-lt"/>
            </a:endParaRPr>
          </a:p>
        </p:txBody>
      </p:sp>
      <p:sp>
        <p:nvSpPr>
          <p:cNvPr id="6" name="Freeform: Shape 5">
            <a:extLst>
              <a:ext uri="{FF2B5EF4-FFF2-40B4-BE49-F238E27FC236}">
                <a16:creationId xmlns:a16="http://schemas.microsoft.com/office/drawing/2014/main" id="{98CBD77B-2380-DD3F-65CE-559932BF9E39}"/>
              </a:ext>
            </a:extLst>
          </p:cNvPr>
          <p:cNvSpPr/>
          <p:nvPr/>
        </p:nvSpPr>
        <p:spPr>
          <a:xfrm>
            <a:off x="6322976" y="1874612"/>
            <a:ext cx="209143" cy="150532"/>
          </a:xfrm>
          <a:custGeom>
            <a:avLst/>
            <a:gdLst>
              <a:gd name="csX0" fmla="*/ 0 w 154270"/>
              <a:gd name="csY0" fmla="*/ 218783 h 224512"/>
              <a:gd name="csX1" fmla="*/ 72928 w 154270"/>
              <a:gd name="csY1" fmla="*/ 215978 h 224512"/>
              <a:gd name="csX2" fmla="*/ 131831 w 154270"/>
              <a:gd name="csY2" fmla="*/ 137441 h 224512"/>
              <a:gd name="csX3" fmla="*/ 154270 w 154270"/>
              <a:gd name="csY3" fmla="*/ 0 h 224512"/>
            </a:gdLst>
            <a:ahLst/>
            <a:cxnLst>
              <a:cxn ang="0">
                <a:pos x="csX0" y="csY0"/>
              </a:cxn>
              <a:cxn ang="0">
                <a:pos x="csX1" y="csY1"/>
              </a:cxn>
              <a:cxn ang="0">
                <a:pos x="csX2" y="csY2"/>
              </a:cxn>
              <a:cxn ang="0">
                <a:pos x="csX3" y="csY3"/>
              </a:cxn>
            </a:cxnLst>
            <a:rect l="l" t="t" r="r" b="b"/>
            <a:pathLst>
              <a:path w="154270" h="224512">
                <a:moveTo>
                  <a:pt x="0" y="218783"/>
                </a:moveTo>
                <a:cubicBezTo>
                  <a:pt x="25478" y="224159"/>
                  <a:pt x="50956" y="229535"/>
                  <a:pt x="72928" y="215978"/>
                </a:cubicBezTo>
                <a:cubicBezTo>
                  <a:pt x="94900" y="202421"/>
                  <a:pt x="118274" y="173437"/>
                  <a:pt x="131831" y="137441"/>
                </a:cubicBezTo>
                <a:cubicBezTo>
                  <a:pt x="145388" y="101445"/>
                  <a:pt x="149829" y="50722"/>
                  <a:pt x="154270" y="0"/>
                </a:cubicBezTo>
              </a:path>
            </a:pathLst>
          </a:custGeom>
          <a:ln w="76200">
            <a:solidFill>
              <a:srgbClr val="EF95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7F98A79C-C157-D7ED-5F92-1D57A201E945}"/>
              </a:ext>
            </a:extLst>
          </p:cNvPr>
          <p:cNvPicPr>
            <a:picLocks noChangeAspect="1"/>
          </p:cNvPicPr>
          <p:nvPr/>
        </p:nvPicPr>
        <p:blipFill>
          <a:blip r:embed="rId3"/>
          <a:stretch>
            <a:fillRect/>
          </a:stretch>
        </p:blipFill>
        <p:spPr>
          <a:xfrm>
            <a:off x="1353312" y="293294"/>
            <a:ext cx="9656064" cy="5860617"/>
          </a:xfrm>
          <a:prstGeom prst="rect">
            <a:avLst/>
          </a:prstGeom>
        </p:spPr>
      </p:pic>
    </p:spTree>
    <p:extLst>
      <p:ext uri="{BB962C8B-B14F-4D97-AF65-F5344CB8AC3E}">
        <p14:creationId xmlns:p14="http://schemas.microsoft.com/office/powerpoint/2010/main" val="356214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99BB-B3E4-2791-DE02-22056918532B}"/>
              </a:ext>
            </a:extLst>
          </p:cNvPr>
          <p:cNvSpPr>
            <a:spLocks noGrp="1"/>
          </p:cNvSpPr>
          <p:nvPr>
            <p:ph type="title"/>
          </p:nvPr>
        </p:nvSpPr>
        <p:spPr/>
        <p:txBody>
          <a:bodyPr vert="horz" lIns="91440" tIns="45720" rIns="91440" bIns="45720" rtlCol="0" anchor="t">
            <a:normAutofit/>
          </a:bodyPr>
          <a:lstStyle/>
          <a:p>
            <a:pPr marR="0"/>
            <a:r>
              <a:rPr lang="en-US" sz="4000" b="1" dirty="0">
                <a:solidFill>
                  <a:srgbClr val="92278F"/>
                </a:solidFill>
                <a:latin typeface="+mn-lt"/>
              </a:rPr>
              <a:t>Why Mobility Fees Matter</a:t>
            </a:r>
          </a:p>
        </p:txBody>
      </p:sp>
      <p:pic>
        <p:nvPicPr>
          <p:cNvPr id="5" name="Picture 4">
            <a:extLst>
              <a:ext uri="{FF2B5EF4-FFF2-40B4-BE49-F238E27FC236}">
                <a16:creationId xmlns:a16="http://schemas.microsoft.com/office/drawing/2014/main" id="{8A553787-60EE-3179-68C4-864A5A0F15F6}"/>
              </a:ext>
            </a:extLst>
          </p:cNvPr>
          <p:cNvPicPr>
            <a:picLocks noChangeAspect="1"/>
          </p:cNvPicPr>
          <p:nvPr/>
        </p:nvPicPr>
        <p:blipFill>
          <a:blip r:embed="rId3">
            <a:extLst>
              <a:ext uri="{28A0092B-C50C-407E-A947-70E740481C1C}">
                <a14:useLocalDpi xmlns:a14="http://schemas.microsoft.com/office/drawing/2010/main" val="0"/>
              </a:ext>
            </a:extLst>
          </a:blip>
          <a:srcRect l="28354" t="17276" r="29749" b="33765"/>
          <a:stretch/>
        </p:blipFill>
        <p:spPr>
          <a:xfrm>
            <a:off x="1046399" y="3789076"/>
            <a:ext cx="1375467" cy="1607293"/>
          </a:xfrm>
          <a:prstGeom prst="rect">
            <a:avLst/>
          </a:prstGeom>
        </p:spPr>
      </p:pic>
      <p:pic>
        <p:nvPicPr>
          <p:cNvPr id="6" name="Picture 5">
            <a:extLst>
              <a:ext uri="{FF2B5EF4-FFF2-40B4-BE49-F238E27FC236}">
                <a16:creationId xmlns:a16="http://schemas.microsoft.com/office/drawing/2014/main" id="{07741BF0-1D85-9751-A488-F8520CE229CF}"/>
              </a:ext>
            </a:extLst>
          </p:cNvPr>
          <p:cNvPicPr>
            <a:picLocks noChangeAspect="1"/>
          </p:cNvPicPr>
          <p:nvPr/>
        </p:nvPicPr>
        <p:blipFill>
          <a:blip r:embed="rId4">
            <a:extLst>
              <a:ext uri="{28A0092B-C50C-407E-A947-70E740481C1C}">
                <a14:useLocalDpi xmlns:a14="http://schemas.microsoft.com/office/drawing/2010/main" val="0"/>
              </a:ext>
            </a:extLst>
          </a:blip>
          <a:srcRect l="13179" t="10243" r="18992" b="27525"/>
          <a:stretch/>
        </p:blipFill>
        <p:spPr>
          <a:xfrm>
            <a:off x="895653" y="1461631"/>
            <a:ext cx="1751854" cy="1607293"/>
          </a:xfrm>
          <a:prstGeom prst="rect">
            <a:avLst/>
          </a:prstGeom>
        </p:spPr>
      </p:pic>
      <p:sp>
        <p:nvSpPr>
          <p:cNvPr id="19" name="TextBox 18">
            <a:extLst>
              <a:ext uri="{FF2B5EF4-FFF2-40B4-BE49-F238E27FC236}">
                <a16:creationId xmlns:a16="http://schemas.microsoft.com/office/drawing/2014/main" id="{F35D458E-946B-595E-2386-9DBDC4B47E45}"/>
              </a:ext>
            </a:extLst>
          </p:cNvPr>
          <p:cNvSpPr txBox="1"/>
          <p:nvPr/>
        </p:nvSpPr>
        <p:spPr>
          <a:xfrm>
            <a:off x="3047114" y="3938963"/>
            <a:ext cx="7049386" cy="1329723"/>
          </a:xfrm>
          <a:prstGeom prst="rect">
            <a:avLst/>
          </a:prstGeom>
          <a:noFill/>
        </p:spPr>
        <p:txBody>
          <a:bodyPr wrap="square">
            <a:spAutoFit/>
          </a:bodyPr>
          <a:lstStyle/>
          <a:p>
            <a:pPr marL="0" indent="0">
              <a:lnSpc>
                <a:spcPct val="110000"/>
              </a:lnSpc>
              <a:buNone/>
            </a:pPr>
            <a:r>
              <a:rPr lang="en-US" sz="2000" b="1" dirty="0">
                <a:solidFill>
                  <a:schemeClr val="bg2">
                    <a:lumMod val="50000"/>
                  </a:schemeClr>
                </a:solidFill>
              </a:rPr>
              <a:t>Benefits of Mobility Fees</a:t>
            </a:r>
          </a:p>
          <a:p>
            <a:pPr marL="742950" lvl="1" indent="-285750">
              <a:lnSpc>
                <a:spcPct val="110000"/>
              </a:lnSpc>
              <a:buFont typeface="Arial" panose="020B0604020202020204" pitchFamily="34" charset="0"/>
              <a:buChar char="•"/>
            </a:pPr>
            <a:r>
              <a:rPr lang="en-US" dirty="0">
                <a:solidFill>
                  <a:schemeClr val="bg2">
                    <a:lumMod val="50000"/>
                  </a:schemeClr>
                </a:solidFill>
              </a:rPr>
              <a:t>Sustainable funding for critical projects</a:t>
            </a:r>
          </a:p>
          <a:p>
            <a:pPr marL="742950" lvl="1" indent="-285750">
              <a:lnSpc>
                <a:spcPct val="110000"/>
              </a:lnSpc>
              <a:buFont typeface="Arial" panose="020B0604020202020204" pitchFamily="34" charset="0"/>
              <a:buChar char="•"/>
            </a:pPr>
            <a:r>
              <a:rPr lang="en-US" dirty="0">
                <a:solidFill>
                  <a:schemeClr val="bg2">
                    <a:lumMod val="50000"/>
                  </a:schemeClr>
                </a:solidFill>
              </a:rPr>
              <a:t>Equitable distribution of costs among developers</a:t>
            </a:r>
          </a:p>
          <a:p>
            <a:pPr marL="742950" lvl="1" indent="-285750">
              <a:lnSpc>
                <a:spcPct val="110000"/>
              </a:lnSpc>
              <a:buFont typeface="Arial" panose="020B0604020202020204" pitchFamily="34" charset="0"/>
              <a:buChar char="•"/>
            </a:pPr>
            <a:r>
              <a:rPr lang="en-US" dirty="0">
                <a:solidFill>
                  <a:schemeClr val="bg2">
                    <a:lumMod val="50000"/>
                  </a:schemeClr>
                </a:solidFill>
              </a:rPr>
              <a:t>Alignment with the county’s growth-management goals</a:t>
            </a:r>
          </a:p>
        </p:txBody>
      </p:sp>
      <p:sp>
        <p:nvSpPr>
          <p:cNvPr id="23" name="TextBox 22">
            <a:extLst>
              <a:ext uri="{FF2B5EF4-FFF2-40B4-BE49-F238E27FC236}">
                <a16:creationId xmlns:a16="http://schemas.microsoft.com/office/drawing/2014/main" id="{692ADFD8-8178-DB78-78E6-44D953A0EC61}"/>
              </a:ext>
            </a:extLst>
          </p:cNvPr>
          <p:cNvSpPr txBox="1"/>
          <p:nvPr/>
        </p:nvSpPr>
        <p:spPr>
          <a:xfrm>
            <a:off x="3047114" y="2265277"/>
            <a:ext cx="7968216" cy="413959"/>
          </a:xfrm>
          <a:prstGeom prst="rect">
            <a:avLst/>
          </a:prstGeom>
          <a:noFill/>
        </p:spPr>
        <p:txBody>
          <a:bodyPr wrap="square">
            <a:spAutoFit/>
          </a:bodyPr>
          <a:lstStyle/>
          <a:p>
            <a:pPr>
              <a:lnSpc>
                <a:spcPct val="110000"/>
              </a:lnSpc>
            </a:pPr>
            <a:r>
              <a:rPr lang="en-US" sz="2000" b="1" dirty="0">
                <a:solidFill>
                  <a:schemeClr val="bg2">
                    <a:lumMod val="50000"/>
                  </a:schemeClr>
                </a:solidFill>
              </a:rPr>
              <a:t>Impact of Rapid Growth on Transportation</a:t>
            </a:r>
          </a:p>
        </p:txBody>
      </p:sp>
    </p:spTree>
    <p:extLst>
      <p:ext uri="{BB962C8B-B14F-4D97-AF65-F5344CB8AC3E}">
        <p14:creationId xmlns:p14="http://schemas.microsoft.com/office/powerpoint/2010/main" val="726165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CF06-D21D-C27B-14E5-B06E2E13891E}"/>
              </a:ext>
            </a:extLst>
          </p:cNvPr>
          <p:cNvSpPr>
            <a:spLocks noGrp="1"/>
          </p:cNvSpPr>
          <p:nvPr>
            <p:ph type="title"/>
          </p:nvPr>
        </p:nvSpPr>
        <p:spPr>
          <a:xfrm>
            <a:off x="476727" y="497072"/>
            <a:ext cx="9379998" cy="682440"/>
          </a:xfrm>
        </p:spPr>
        <p:txBody>
          <a:bodyPr vert="horz" lIns="91440" tIns="45720" rIns="91440" bIns="45720" rtlCol="0" anchor="ctr">
            <a:normAutofit/>
          </a:bodyPr>
          <a:lstStyle/>
          <a:p>
            <a:r>
              <a:rPr lang="en-US" sz="4000" b="1" kern="1200" dirty="0">
                <a:solidFill>
                  <a:srgbClr val="92278F"/>
                </a:solidFill>
                <a:latin typeface="Gotham Bold"/>
                <a:cs typeface="+mj-cs"/>
              </a:rPr>
              <a:t>PROJECT DELIVERY PROCESS</a:t>
            </a:r>
          </a:p>
        </p:txBody>
      </p:sp>
      <p:graphicFrame>
        <p:nvGraphicFramePr>
          <p:cNvPr id="7" name="Content Placeholder 2">
            <a:extLst>
              <a:ext uri="{FF2B5EF4-FFF2-40B4-BE49-F238E27FC236}">
                <a16:creationId xmlns:a16="http://schemas.microsoft.com/office/drawing/2014/main" id="{52AAFF72-FEAF-A3DD-C9D6-F5B59A4E7F5D}"/>
              </a:ext>
            </a:extLst>
          </p:cNvPr>
          <p:cNvGraphicFramePr>
            <a:graphicFrameLocks noGrp="1"/>
          </p:cNvGraphicFramePr>
          <p:nvPr>
            <p:ph idx="4294967295"/>
          </p:nvPr>
        </p:nvGraphicFramePr>
        <p:xfrm>
          <a:off x="0" y="1989138"/>
          <a:ext cx="10926763" cy="368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CC58D6B-3B37-B70D-3804-074E86DA7853}"/>
              </a:ext>
            </a:extLst>
          </p:cNvPr>
          <p:cNvSpPr txBox="1"/>
          <p:nvPr/>
        </p:nvSpPr>
        <p:spPr>
          <a:xfrm>
            <a:off x="11015075" y="6560941"/>
            <a:ext cx="1176925" cy="230832"/>
          </a:xfrm>
          <a:prstGeom prst="rect">
            <a:avLst/>
          </a:prstGeom>
          <a:noFill/>
        </p:spPr>
        <p:txBody>
          <a:bodyPr wrap="none" rtlCol="0">
            <a:spAutoFit/>
          </a:bodyPr>
          <a:lstStyle/>
          <a:p>
            <a:r>
              <a:rPr lang="en-US" sz="900" dirty="0">
                <a:solidFill>
                  <a:schemeClr val="bg1">
                    <a:lumMod val="50000"/>
                  </a:schemeClr>
                </a:solidFill>
              </a:rPr>
              <a:t>Updated March 2024</a:t>
            </a:r>
          </a:p>
        </p:txBody>
      </p:sp>
    </p:spTree>
    <p:extLst>
      <p:ext uri="{BB962C8B-B14F-4D97-AF65-F5344CB8AC3E}">
        <p14:creationId xmlns:p14="http://schemas.microsoft.com/office/powerpoint/2010/main" val="17741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1DB25E44-D6DE-42D8-82AE-4DC78EF8E4E9}"/>
                                            </p:graphicEl>
                                          </p:spTgt>
                                        </p:tgtEl>
                                        <p:attrNameLst>
                                          <p:attrName>style.visibility</p:attrName>
                                        </p:attrNameLst>
                                      </p:cBhvr>
                                      <p:to>
                                        <p:strVal val="visible"/>
                                      </p:to>
                                    </p:set>
                                    <p:animEffect transition="in" filter="fade">
                                      <p:cBhvr>
                                        <p:cTn id="7" dur="500"/>
                                        <p:tgtEl>
                                          <p:spTgt spid="7">
                                            <p:graphicEl>
                                              <a:dgm id="{1DB25E44-D6DE-42D8-82AE-4DC78EF8E4E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6F58F7FF-F852-4449-A4E6-2343B6106FFD}"/>
                                            </p:graphicEl>
                                          </p:spTgt>
                                        </p:tgtEl>
                                        <p:attrNameLst>
                                          <p:attrName>style.visibility</p:attrName>
                                        </p:attrNameLst>
                                      </p:cBhvr>
                                      <p:to>
                                        <p:strVal val="visible"/>
                                      </p:to>
                                    </p:set>
                                    <p:animEffect transition="in" filter="fade">
                                      <p:cBhvr>
                                        <p:cTn id="10" dur="500"/>
                                        <p:tgtEl>
                                          <p:spTgt spid="7">
                                            <p:graphicEl>
                                              <a:dgm id="{6F58F7FF-F852-4449-A4E6-2343B6106FF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dgm id="{891A9DDE-FB1E-43E8-BA59-67CF0F986768}"/>
                                            </p:graphicEl>
                                          </p:spTgt>
                                        </p:tgtEl>
                                        <p:attrNameLst>
                                          <p:attrName>style.visibility</p:attrName>
                                        </p:attrNameLst>
                                      </p:cBhvr>
                                      <p:to>
                                        <p:strVal val="visible"/>
                                      </p:to>
                                    </p:set>
                                    <p:animEffect transition="in" filter="fade">
                                      <p:cBhvr>
                                        <p:cTn id="13" dur="500"/>
                                        <p:tgtEl>
                                          <p:spTgt spid="7">
                                            <p:graphicEl>
                                              <a:dgm id="{891A9DDE-FB1E-43E8-BA59-67CF0F986768}"/>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graphicEl>
                                              <a:dgm id="{77093571-4C9E-4522-9341-0E3E23D5AEEC}"/>
                                            </p:graphicEl>
                                          </p:spTgt>
                                        </p:tgtEl>
                                        <p:attrNameLst>
                                          <p:attrName>style.visibility</p:attrName>
                                        </p:attrNameLst>
                                      </p:cBhvr>
                                      <p:to>
                                        <p:strVal val="visible"/>
                                      </p:to>
                                    </p:set>
                                    <p:animEffect transition="in" filter="fade">
                                      <p:cBhvr>
                                        <p:cTn id="16" dur="500"/>
                                        <p:tgtEl>
                                          <p:spTgt spid="7">
                                            <p:graphicEl>
                                              <a:dgm id="{77093571-4C9E-4522-9341-0E3E23D5AEEC}"/>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graphicEl>
                                              <a:dgm id="{4D1E2233-C979-4AE3-A08B-E0BE24B8762E}"/>
                                            </p:graphicEl>
                                          </p:spTgt>
                                        </p:tgtEl>
                                        <p:attrNameLst>
                                          <p:attrName>style.visibility</p:attrName>
                                        </p:attrNameLst>
                                      </p:cBhvr>
                                      <p:to>
                                        <p:strVal val="visible"/>
                                      </p:to>
                                    </p:set>
                                    <p:animEffect transition="in" filter="fade">
                                      <p:cBhvr>
                                        <p:cTn id="19" dur="500"/>
                                        <p:tgtEl>
                                          <p:spTgt spid="7">
                                            <p:graphicEl>
                                              <a:dgm id="{4D1E2233-C979-4AE3-A08B-E0BE24B8762E}"/>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graphicEl>
                                              <a:dgm id="{7F9D187D-1C60-4ACB-B27E-A49AC96C559E}"/>
                                            </p:graphicEl>
                                          </p:spTgt>
                                        </p:tgtEl>
                                        <p:attrNameLst>
                                          <p:attrName>style.visibility</p:attrName>
                                        </p:attrNameLst>
                                      </p:cBhvr>
                                      <p:to>
                                        <p:strVal val="visible"/>
                                      </p:to>
                                    </p:set>
                                    <p:animEffect transition="in" filter="fade">
                                      <p:cBhvr>
                                        <p:cTn id="22" dur="500"/>
                                        <p:tgtEl>
                                          <p:spTgt spid="7">
                                            <p:graphicEl>
                                              <a:dgm id="{7F9D187D-1C60-4ACB-B27E-A49AC96C559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E5A61728-FDC6-431E-B7B5-677A7C5AE244}"/>
                                            </p:graphicEl>
                                          </p:spTgt>
                                        </p:tgtEl>
                                        <p:attrNameLst>
                                          <p:attrName>style.visibility</p:attrName>
                                        </p:attrNameLst>
                                      </p:cBhvr>
                                      <p:to>
                                        <p:strVal val="visible"/>
                                      </p:to>
                                    </p:set>
                                    <p:animEffect transition="in" filter="fade">
                                      <p:cBhvr>
                                        <p:cTn id="27" dur="500"/>
                                        <p:tgtEl>
                                          <p:spTgt spid="7">
                                            <p:graphicEl>
                                              <a:dgm id="{E5A61728-FDC6-431E-B7B5-677A7C5AE244}"/>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graphicEl>
                                              <a:dgm id="{62A19BED-46F4-49A5-8A90-7570E24A6813}"/>
                                            </p:graphicEl>
                                          </p:spTgt>
                                        </p:tgtEl>
                                        <p:attrNameLst>
                                          <p:attrName>style.visibility</p:attrName>
                                        </p:attrNameLst>
                                      </p:cBhvr>
                                      <p:to>
                                        <p:strVal val="visible"/>
                                      </p:to>
                                    </p:set>
                                    <p:animEffect transition="in" filter="fade">
                                      <p:cBhvr>
                                        <p:cTn id="30" dur="500"/>
                                        <p:tgtEl>
                                          <p:spTgt spid="7">
                                            <p:graphicEl>
                                              <a:dgm id="{62A19BED-46F4-49A5-8A90-7570E24A6813}"/>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graphicEl>
                                              <a:dgm id="{C4C818C3-1398-4F93-86C8-0C3CF09869DC}"/>
                                            </p:graphicEl>
                                          </p:spTgt>
                                        </p:tgtEl>
                                        <p:attrNameLst>
                                          <p:attrName>style.visibility</p:attrName>
                                        </p:attrNameLst>
                                      </p:cBhvr>
                                      <p:to>
                                        <p:strVal val="visible"/>
                                      </p:to>
                                    </p:set>
                                    <p:animEffect transition="in" filter="fade">
                                      <p:cBhvr>
                                        <p:cTn id="33" dur="500"/>
                                        <p:tgtEl>
                                          <p:spTgt spid="7">
                                            <p:graphicEl>
                                              <a:dgm id="{C4C818C3-1398-4F93-86C8-0C3CF09869DC}"/>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graphicEl>
                                              <a:dgm id="{40A80255-DA63-48A3-8B63-FF859FE4399F}"/>
                                            </p:graphicEl>
                                          </p:spTgt>
                                        </p:tgtEl>
                                        <p:attrNameLst>
                                          <p:attrName>style.visibility</p:attrName>
                                        </p:attrNameLst>
                                      </p:cBhvr>
                                      <p:to>
                                        <p:strVal val="visible"/>
                                      </p:to>
                                    </p:set>
                                    <p:animEffect transition="in" filter="fade">
                                      <p:cBhvr>
                                        <p:cTn id="38" dur="500"/>
                                        <p:tgtEl>
                                          <p:spTgt spid="7">
                                            <p:graphicEl>
                                              <a:dgm id="{40A80255-DA63-48A3-8B63-FF859FE4399F}"/>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graphicEl>
                                              <a:dgm id="{3AEC0B3B-16A9-47A4-931C-4953443529B0}"/>
                                            </p:graphicEl>
                                          </p:spTgt>
                                        </p:tgtEl>
                                        <p:attrNameLst>
                                          <p:attrName>style.visibility</p:attrName>
                                        </p:attrNameLst>
                                      </p:cBhvr>
                                      <p:to>
                                        <p:strVal val="visible"/>
                                      </p:to>
                                    </p:set>
                                    <p:animEffect transition="in" filter="fade">
                                      <p:cBhvr>
                                        <p:cTn id="41" dur="500"/>
                                        <p:tgtEl>
                                          <p:spTgt spid="7">
                                            <p:graphicEl>
                                              <a:dgm id="{3AEC0B3B-16A9-47A4-931C-4953443529B0}"/>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graphicEl>
                                              <a:dgm id="{06B02B73-CB36-4F14-ABF1-1A0A325853A6}"/>
                                            </p:graphicEl>
                                          </p:spTgt>
                                        </p:tgtEl>
                                        <p:attrNameLst>
                                          <p:attrName>style.visibility</p:attrName>
                                        </p:attrNameLst>
                                      </p:cBhvr>
                                      <p:to>
                                        <p:strVal val="visible"/>
                                      </p:to>
                                    </p:set>
                                    <p:animEffect transition="in" filter="fade">
                                      <p:cBhvr>
                                        <p:cTn id="44" dur="500"/>
                                        <p:tgtEl>
                                          <p:spTgt spid="7">
                                            <p:graphicEl>
                                              <a:dgm id="{06B02B73-CB36-4F14-ABF1-1A0A325853A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graphicEl>
                                              <a:dgm id="{9067B6DA-7F7A-4145-BE32-FD17069B21C1}"/>
                                            </p:graphicEl>
                                          </p:spTgt>
                                        </p:tgtEl>
                                        <p:attrNameLst>
                                          <p:attrName>style.visibility</p:attrName>
                                        </p:attrNameLst>
                                      </p:cBhvr>
                                      <p:to>
                                        <p:strVal val="visible"/>
                                      </p:to>
                                    </p:set>
                                    <p:animEffect transition="in" filter="fade">
                                      <p:cBhvr>
                                        <p:cTn id="49" dur="500"/>
                                        <p:tgtEl>
                                          <p:spTgt spid="7">
                                            <p:graphicEl>
                                              <a:dgm id="{9067B6DA-7F7A-4145-BE32-FD17069B21C1}"/>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graphicEl>
                                              <a:dgm id="{260D6F3F-0B9D-4F19-9996-F49A16278852}"/>
                                            </p:graphicEl>
                                          </p:spTgt>
                                        </p:tgtEl>
                                        <p:attrNameLst>
                                          <p:attrName>style.visibility</p:attrName>
                                        </p:attrNameLst>
                                      </p:cBhvr>
                                      <p:to>
                                        <p:strVal val="visible"/>
                                      </p:to>
                                    </p:set>
                                    <p:animEffect transition="in" filter="fade">
                                      <p:cBhvr>
                                        <p:cTn id="52" dur="500"/>
                                        <p:tgtEl>
                                          <p:spTgt spid="7">
                                            <p:graphicEl>
                                              <a:dgm id="{260D6F3F-0B9D-4F19-9996-F49A16278852}"/>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graphicEl>
                                              <a:dgm id="{26AE1E7E-33B5-4926-9865-01F3F9934001}"/>
                                            </p:graphicEl>
                                          </p:spTgt>
                                        </p:tgtEl>
                                        <p:attrNameLst>
                                          <p:attrName>style.visibility</p:attrName>
                                        </p:attrNameLst>
                                      </p:cBhvr>
                                      <p:to>
                                        <p:strVal val="visible"/>
                                      </p:to>
                                    </p:set>
                                    <p:animEffect transition="in" filter="fade">
                                      <p:cBhvr>
                                        <p:cTn id="55" dur="500"/>
                                        <p:tgtEl>
                                          <p:spTgt spid="7">
                                            <p:graphicEl>
                                              <a:dgm id="{26AE1E7E-33B5-4926-9865-01F3F9934001}"/>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graphicEl>
                                              <a:dgm id="{A7F83732-A807-452F-9029-C1EFAFF74920}"/>
                                            </p:graphicEl>
                                          </p:spTgt>
                                        </p:tgtEl>
                                        <p:attrNameLst>
                                          <p:attrName>style.visibility</p:attrName>
                                        </p:attrNameLst>
                                      </p:cBhvr>
                                      <p:to>
                                        <p:strVal val="visible"/>
                                      </p:to>
                                    </p:set>
                                    <p:animEffect transition="in" filter="fade">
                                      <p:cBhvr>
                                        <p:cTn id="60" dur="500"/>
                                        <p:tgtEl>
                                          <p:spTgt spid="7">
                                            <p:graphicEl>
                                              <a:dgm id="{A7F83732-A807-452F-9029-C1EFAFF74920}"/>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graphicEl>
                                              <a:dgm id="{DF967BF5-FA50-42E4-85EC-DC4C5B54DC4C}"/>
                                            </p:graphicEl>
                                          </p:spTgt>
                                        </p:tgtEl>
                                        <p:attrNameLst>
                                          <p:attrName>style.visibility</p:attrName>
                                        </p:attrNameLst>
                                      </p:cBhvr>
                                      <p:to>
                                        <p:strVal val="visible"/>
                                      </p:to>
                                    </p:set>
                                    <p:animEffect transition="in" filter="fade">
                                      <p:cBhvr>
                                        <p:cTn id="63" dur="500"/>
                                        <p:tgtEl>
                                          <p:spTgt spid="7">
                                            <p:graphicEl>
                                              <a:dgm id="{DF967BF5-FA50-42E4-85EC-DC4C5B54DC4C}"/>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graphicEl>
                                              <a:dgm id="{23741BB6-B71F-44E6-99B0-F2A29C2B4D17}"/>
                                            </p:graphicEl>
                                          </p:spTgt>
                                        </p:tgtEl>
                                        <p:attrNameLst>
                                          <p:attrName>style.visibility</p:attrName>
                                        </p:attrNameLst>
                                      </p:cBhvr>
                                      <p:to>
                                        <p:strVal val="visible"/>
                                      </p:to>
                                    </p:set>
                                    <p:animEffect transition="in" filter="fade">
                                      <p:cBhvr>
                                        <p:cTn id="66" dur="500"/>
                                        <p:tgtEl>
                                          <p:spTgt spid="7">
                                            <p:graphicEl>
                                              <a:dgm id="{23741BB6-B71F-44E6-99B0-F2A29C2B4D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DF16-1FE4-2AD4-CDF9-EF505B78C72D}"/>
              </a:ext>
            </a:extLst>
          </p:cNvPr>
          <p:cNvSpPr>
            <a:spLocks noGrp="1"/>
          </p:cNvSpPr>
          <p:nvPr>
            <p:ph type="title"/>
          </p:nvPr>
        </p:nvSpPr>
        <p:spPr>
          <a:xfrm>
            <a:off x="1406000" y="380288"/>
            <a:ext cx="9379998" cy="682440"/>
          </a:xfrm>
        </p:spPr>
        <p:txBody>
          <a:bodyPr>
            <a:noAutofit/>
          </a:bodyPr>
          <a:lstStyle/>
          <a:p>
            <a:pPr algn="ctr"/>
            <a:r>
              <a:rPr lang="en-US" sz="3600" b="1" dirty="0">
                <a:solidFill>
                  <a:srgbClr val="92278F"/>
                </a:solidFill>
              </a:rPr>
              <a:t>OSCEOLA COUNTY ROAD WIDENING PROGRAM</a:t>
            </a:r>
          </a:p>
        </p:txBody>
      </p:sp>
      <p:pic>
        <p:nvPicPr>
          <p:cNvPr id="5" name="Picture 4">
            <a:extLst>
              <a:ext uri="{FF2B5EF4-FFF2-40B4-BE49-F238E27FC236}">
                <a16:creationId xmlns:a16="http://schemas.microsoft.com/office/drawing/2014/main" id="{75AEC37F-8E52-AC52-5872-6229A486BD88}"/>
              </a:ext>
            </a:extLst>
          </p:cNvPr>
          <p:cNvPicPr>
            <a:picLocks noChangeAspect="1"/>
          </p:cNvPicPr>
          <p:nvPr/>
        </p:nvPicPr>
        <p:blipFill>
          <a:blip r:embed="rId3"/>
          <a:stretch>
            <a:fillRect/>
          </a:stretch>
        </p:blipFill>
        <p:spPr>
          <a:xfrm>
            <a:off x="2071117" y="924405"/>
            <a:ext cx="8049766" cy="5294316"/>
          </a:xfrm>
          <a:prstGeom prst="rect">
            <a:avLst/>
          </a:prstGeom>
        </p:spPr>
      </p:pic>
    </p:spTree>
    <p:extLst>
      <p:ext uri="{BB962C8B-B14F-4D97-AF65-F5344CB8AC3E}">
        <p14:creationId xmlns:p14="http://schemas.microsoft.com/office/powerpoint/2010/main" val="2781251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2EBE0-8666-E471-EF5A-2C9B3A90160A}"/>
              </a:ext>
            </a:extLst>
          </p:cNvPr>
          <p:cNvSpPr>
            <a:spLocks noGrp="1"/>
          </p:cNvSpPr>
          <p:nvPr>
            <p:ph type="title"/>
          </p:nvPr>
        </p:nvSpPr>
        <p:spPr/>
        <p:txBody>
          <a:bodyPr>
            <a:normAutofit/>
          </a:bodyPr>
          <a:lstStyle/>
          <a:p>
            <a:r>
              <a:rPr lang="en-US" sz="3600" b="1" dirty="0">
                <a:solidFill>
                  <a:srgbClr val="92278F"/>
                </a:solidFill>
              </a:rPr>
              <a:t>PROJECTS IN CONSTRUCTION</a:t>
            </a:r>
          </a:p>
        </p:txBody>
      </p:sp>
      <p:sp>
        <p:nvSpPr>
          <p:cNvPr id="4" name="TextBox 3">
            <a:extLst>
              <a:ext uri="{FF2B5EF4-FFF2-40B4-BE49-F238E27FC236}">
                <a16:creationId xmlns:a16="http://schemas.microsoft.com/office/drawing/2014/main" id="{F4A68081-A40B-E4E9-DC22-CB396BFCB74F}"/>
              </a:ext>
            </a:extLst>
          </p:cNvPr>
          <p:cNvSpPr txBox="1"/>
          <p:nvPr/>
        </p:nvSpPr>
        <p:spPr>
          <a:xfrm>
            <a:off x="608284" y="1127465"/>
            <a:ext cx="7844340" cy="5632311"/>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Boggy Creek Road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Simpson Road to </a:t>
            </a:r>
            <a:r>
              <a:rPr lang="en-US" sz="1600" dirty="0" err="1">
                <a:solidFill>
                  <a:srgbClr val="002060"/>
                </a:solidFill>
                <a:latin typeface="Gotham Bold"/>
                <a:cs typeface="Arial" panose="020B0604020202020204" pitchFamily="34" charset="0"/>
              </a:rPr>
              <a:t>Narcoossee</a:t>
            </a:r>
            <a:r>
              <a:rPr lang="en-US" sz="1600" dirty="0">
                <a:solidFill>
                  <a:srgbClr val="002060"/>
                </a:solidFill>
                <a:latin typeface="Gotham Bold"/>
                <a:cs typeface="Arial" panose="020B0604020202020204" pitchFamily="34" charset="0"/>
              </a:rPr>
              <a:t> Road</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Buenaventura Boulevard Improvements and Complete Streets</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Florida parkway to Osceola Parkway</a:t>
            </a:r>
          </a:p>
          <a:p>
            <a:pPr marL="285750" indent="-285750">
              <a:buFont typeface="Arial" panose="020B0604020202020204" pitchFamily="34" charset="0"/>
              <a:buChar char="•"/>
            </a:pPr>
            <a:r>
              <a:rPr lang="en-US" sz="2000" b="1" dirty="0" err="1">
                <a:solidFill>
                  <a:srgbClr val="002060"/>
                </a:solidFill>
                <a:latin typeface="Gotham Bold"/>
                <a:cs typeface="Arial" panose="020B0604020202020204" pitchFamily="34" charset="0"/>
              </a:rPr>
              <a:t>Cyrils</a:t>
            </a:r>
            <a:r>
              <a:rPr lang="en-US" sz="2000" b="1" dirty="0">
                <a:solidFill>
                  <a:srgbClr val="002060"/>
                </a:solidFill>
                <a:latin typeface="Gotham Bold"/>
                <a:cs typeface="Arial" panose="020B0604020202020204" pitchFamily="34" charset="0"/>
              </a:rPr>
              <a:t> Drive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a:t>
            </a:r>
            <a:r>
              <a:rPr lang="en-US" sz="1600" dirty="0" err="1">
                <a:solidFill>
                  <a:srgbClr val="002060"/>
                </a:solidFill>
                <a:latin typeface="Gotham Bold"/>
                <a:cs typeface="Arial" panose="020B0604020202020204" pitchFamily="34" charset="0"/>
              </a:rPr>
              <a:t>Narcoossee</a:t>
            </a:r>
            <a:r>
              <a:rPr lang="en-US" sz="1600" dirty="0">
                <a:solidFill>
                  <a:srgbClr val="002060"/>
                </a:solidFill>
                <a:latin typeface="Gotham Bold"/>
                <a:cs typeface="Arial" panose="020B0604020202020204" pitchFamily="34" charset="0"/>
              </a:rPr>
              <a:t> Road to Absher Road</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Jack Brack Road Extension</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Absher Road to the south </a:t>
            </a:r>
            <a:r>
              <a:rPr lang="en-US" sz="1600" dirty="0" err="1">
                <a:solidFill>
                  <a:srgbClr val="002060"/>
                </a:solidFill>
                <a:latin typeface="Gotham Bold"/>
                <a:cs typeface="Arial" panose="020B0604020202020204" pitchFamily="34" charset="0"/>
              </a:rPr>
              <a:t>entrace</a:t>
            </a:r>
            <a:r>
              <a:rPr lang="en-US" sz="1600" dirty="0">
                <a:solidFill>
                  <a:srgbClr val="002060"/>
                </a:solidFill>
                <a:latin typeface="Gotham Bold"/>
                <a:cs typeface="Arial" panose="020B0604020202020204" pitchFamily="34" charset="0"/>
              </a:rPr>
              <a:t> of the Del Webb community</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Marigold Avenue Roundabouts</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San Lorenzo Road, Laurel Avenue, and Peabody Road Intersections</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Neptune Road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Partin Settlement Road to U.S. 192 </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Partin Settlement Road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Neptune Road to E. Lakeshore Boulevard </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Poinciana Boulevard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Trafalgar Boulevard to Pleasant Hill Road</a:t>
            </a:r>
          </a:p>
          <a:p>
            <a:pPr marL="285750" indent="-285750">
              <a:buFont typeface="Arial" panose="020B0604020202020204" pitchFamily="34" charset="0"/>
              <a:buChar char="•"/>
            </a:pPr>
            <a:r>
              <a:rPr lang="en-US" sz="2000" b="1" dirty="0">
                <a:solidFill>
                  <a:srgbClr val="002060"/>
                </a:solidFill>
                <a:latin typeface="Gotham Bold"/>
                <a:cs typeface="Arial" panose="020B0604020202020204" pitchFamily="34" charset="0"/>
              </a:rPr>
              <a:t>Simpson Road Widening</a:t>
            </a:r>
          </a:p>
          <a:p>
            <a:pPr marL="742950" lvl="1" indent="-285750">
              <a:buFont typeface="Arial" panose="020B0604020202020204" pitchFamily="34" charset="0"/>
              <a:buChar char="•"/>
            </a:pPr>
            <a:r>
              <a:rPr lang="en-US" sz="1600" dirty="0">
                <a:solidFill>
                  <a:srgbClr val="002060"/>
                </a:solidFill>
                <a:latin typeface="Gotham Bold"/>
                <a:cs typeface="Arial" panose="020B0604020202020204" pitchFamily="34" charset="0"/>
              </a:rPr>
              <a:t>From Winners Circle to Osceola Parkway</a:t>
            </a:r>
            <a:endParaRPr lang="en-US" sz="1100" dirty="0">
              <a:solidFill>
                <a:srgbClr val="002060"/>
              </a:solidFill>
              <a:latin typeface="Gotham Bold"/>
              <a:cs typeface="Arial" panose="020B0604020202020204" pitchFamily="34" charset="0"/>
            </a:endParaRPr>
          </a:p>
          <a:p>
            <a:pPr marL="742950" lvl="1" indent="-285750">
              <a:buFont typeface="Arial" panose="020B0604020202020204" pitchFamily="34" charset="0"/>
              <a:buChar char="•"/>
            </a:pPr>
            <a:endParaRPr lang="en-US" dirty="0">
              <a:solidFill>
                <a:srgbClr val="002060"/>
              </a:solidFill>
              <a:latin typeface="Gotham Bold"/>
              <a:cs typeface="Arial" panose="020B0604020202020204" pitchFamily="34" charset="0"/>
            </a:endParaRPr>
          </a:p>
          <a:p>
            <a:pPr marL="742950" lvl="1" indent="-285750">
              <a:buFont typeface="Arial" panose="020B0604020202020204" pitchFamily="34" charset="0"/>
              <a:buChar char="•"/>
            </a:pPr>
            <a:endParaRPr lang="en-US" dirty="0">
              <a:solidFill>
                <a:srgbClr val="002060"/>
              </a:solidFill>
              <a:latin typeface="Gotham Bold"/>
              <a:cs typeface="Arial" panose="020B0604020202020204" pitchFamily="34" charset="0"/>
            </a:endParaRPr>
          </a:p>
        </p:txBody>
      </p:sp>
      <p:pic>
        <p:nvPicPr>
          <p:cNvPr id="8" name="Picture 7" descr="Qr code&#10;&#10;AI-generated content may be incorrect.">
            <a:extLst>
              <a:ext uri="{FF2B5EF4-FFF2-40B4-BE49-F238E27FC236}">
                <a16:creationId xmlns:a16="http://schemas.microsoft.com/office/drawing/2014/main" id="{6DF0891B-A126-5B34-677F-6E40649FDCFF}"/>
              </a:ext>
            </a:extLst>
          </p:cNvPr>
          <p:cNvPicPr>
            <a:picLocks noChangeAspect="1"/>
          </p:cNvPicPr>
          <p:nvPr/>
        </p:nvPicPr>
        <p:blipFill>
          <a:blip r:embed="rId3">
            <a:extLst>
              <a:ext uri="{28A0092B-C50C-407E-A947-70E740481C1C}">
                <a14:useLocalDpi xmlns:a14="http://schemas.microsoft.com/office/drawing/2010/main" val="0"/>
              </a:ext>
            </a:extLst>
          </a:blip>
          <a:srcRect l="11275" t="11615" r="10980" b="11530"/>
          <a:stretch/>
        </p:blipFill>
        <p:spPr>
          <a:xfrm>
            <a:off x="8098422" y="2090223"/>
            <a:ext cx="3180522" cy="3144104"/>
          </a:xfrm>
          <a:prstGeom prst="rect">
            <a:avLst/>
          </a:prstGeom>
        </p:spPr>
      </p:pic>
      <p:sp>
        <p:nvSpPr>
          <p:cNvPr id="9" name="TextBox 8">
            <a:extLst>
              <a:ext uri="{FF2B5EF4-FFF2-40B4-BE49-F238E27FC236}">
                <a16:creationId xmlns:a16="http://schemas.microsoft.com/office/drawing/2014/main" id="{DDD0DA3E-B0C7-3934-E593-86F90E625DB6}"/>
              </a:ext>
            </a:extLst>
          </p:cNvPr>
          <p:cNvSpPr txBox="1"/>
          <p:nvPr/>
        </p:nvSpPr>
        <p:spPr>
          <a:xfrm>
            <a:off x="7888071" y="1116407"/>
            <a:ext cx="3608109" cy="646331"/>
          </a:xfrm>
          <a:prstGeom prst="rect">
            <a:avLst/>
          </a:prstGeom>
          <a:noFill/>
        </p:spPr>
        <p:txBody>
          <a:bodyPr wrap="square">
            <a:spAutoFit/>
          </a:bodyPr>
          <a:lstStyle/>
          <a:p>
            <a:r>
              <a:rPr lang="en-US" sz="1800" b="1" dirty="0">
                <a:solidFill>
                  <a:srgbClr val="92278F"/>
                </a:solidFill>
                <a:effectLst/>
                <a:latin typeface="Segoe UI" panose="020B0502040204020203" pitchFamily="34" charset="0"/>
              </a:rPr>
              <a:t>Scan QR code for more information: </a:t>
            </a:r>
            <a:endParaRPr lang="en-US" dirty="0"/>
          </a:p>
        </p:txBody>
      </p:sp>
      <p:sp>
        <p:nvSpPr>
          <p:cNvPr id="10" name="Rectangle 9">
            <a:extLst>
              <a:ext uri="{FF2B5EF4-FFF2-40B4-BE49-F238E27FC236}">
                <a16:creationId xmlns:a16="http://schemas.microsoft.com/office/drawing/2014/main" id="{D9650F33-9FE1-25E9-2EF7-5E617BB2DE88}"/>
              </a:ext>
            </a:extLst>
          </p:cNvPr>
          <p:cNvSpPr/>
          <p:nvPr/>
        </p:nvSpPr>
        <p:spPr>
          <a:xfrm>
            <a:off x="7842080" y="1792292"/>
            <a:ext cx="3685880" cy="3685880"/>
          </a:xfrm>
          <a:prstGeom prst="rect">
            <a:avLst/>
          </a:prstGeom>
          <a:noFill/>
          <a:ln w="762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1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E106D3-5E66-F8CE-6D56-A445460EFD3B}"/>
              </a:ext>
            </a:extLst>
          </p:cNvPr>
          <p:cNvPicPr>
            <a:picLocks noChangeAspect="1"/>
          </p:cNvPicPr>
          <p:nvPr/>
        </p:nvPicPr>
        <p:blipFill>
          <a:blip r:embed="rId3"/>
          <a:stretch>
            <a:fillRect/>
          </a:stretch>
        </p:blipFill>
        <p:spPr>
          <a:xfrm>
            <a:off x="668019" y="2627999"/>
            <a:ext cx="2725080" cy="2706243"/>
          </a:xfrm>
          <a:prstGeom prst="rect">
            <a:avLst/>
          </a:prstGeom>
        </p:spPr>
      </p:pic>
      <p:sp>
        <p:nvSpPr>
          <p:cNvPr id="18" name="TextBox 17">
            <a:extLst>
              <a:ext uri="{FF2B5EF4-FFF2-40B4-BE49-F238E27FC236}">
                <a16:creationId xmlns:a16="http://schemas.microsoft.com/office/drawing/2014/main" id="{89F1989B-8AEA-B98B-D30C-0F55E9E89050}"/>
              </a:ext>
            </a:extLst>
          </p:cNvPr>
          <p:cNvSpPr txBox="1"/>
          <p:nvPr/>
        </p:nvSpPr>
        <p:spPr>
          <a:xfrm>
            <a:off x="608550" y="1191919"/>
            <a:ext cx="6238299" cy="1323439"/>
          </a:xfrm>
          <a:prstGeom prst="rect">
            <a:avLst/>
          </a:prstGeom>
          <a:noFill/>
        </p:spPr>
        <p:txBody>
          <a:bodyPr wrap="square">
            <a:spAutoFit/>
          </a:bodyPr>
          <a:lstStyle/>
          <a:p>
            <a:r>
              <a:rPr lang="en-US" sz="1600" b="1" dirty="0">
                <a:solidFill>
                  <a:srgbClr val="92278F"/>
                </a:solidFill>
                <a:latin typeface="Calibri" panose="020F0502020204030204" pitchFamily="34" charset="0"/>
                <a:ea typeface="Calibri" panose="020F0502020204030204" pitchFamily="34" charset="0"/>
              </a:rPr>
              <a:t>TMAS</a:t>
            </a:r>
            <a:r>
              <a:rPr lang="en-US" sz="1600" dirty="0">
                <a:solidFill>
                  <a:srgbClr val="002060"/>
                </a:solidFill>
                <a:latin typeface="Calibri" panose="020F0502020204030204" pitchFamily="34" charset="0"/>
                <a:ea typeface="Calibri" panose="020F0502020204030204" pitchFamily="34" charset="0"/>
              </a:rPr>
              <a:t> has the most </a:t>
            </a:r>
            <a:r>
              <a:rPr lang="en-US" sz="1600" dirty="0">
                <a:solidFill>
                  <a:srgbClr val="002060"/>
                </a:solidFill>
                <a:effectLst/>
                <a:latin typeface="Calibri" panose="020F0502020204030204" pitchFamily="34" charset="0"/>
                <a:ea typeface="Calibri" panose="020F0502020204030204" pitchFamily="34" charset="0"/>
              </a:rPr>
              <a:t>essential and current </a:t>
            </a:r>
            <a:r>
              <a:rPr lang="en-US" sz="1600" dirty="0">
                <a:solidFill>
                  <a:srgbClr val="002060"/>
                </a:solidFill>
                <a:latin typeface="Calibri" panose="020F0502020204030204" pitchFamily="34" charset="0"/>
                <a:ea typeface="Calibri" panose="020F0502020204030204" pitchFamily="34" charset="0"/>
              </a:rPr>
              <a:t>information on traffic conditions, including road closures, construction, and traffic impacts. It is Integrated with major navigation apps like Waze, Google Maps, and Apple Maps, to help drivers plan safer, more efficient trips.</a:t>
            </a:r>
          </a:p>
          <a:p>
            <a:endParaRPr lang="en-US" sz="1600" dirty="0">
              <a:solidFill>
                <a:srgbClr val="002060"/>
              </a:solidFill>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0430B41C-92F7-25C1-CDFC-F328F9AF8E7A}"/>
              </a:ext>
            </a:extLst>
          </p:cNvPr>
          <p:cNvSpPr txBox="1"/>
          <p:nvPr/>
        </p:nvSpPr>
        <p:spPr>
          <a:xfrm>
            <a:off x="3546356" y="2949799"/>
            <a:ext cx="2993979" cy="2308324"/>
          </a:xfrm>
          <a:prstGeom prst="rect">
            <a:avLst/>
          </a:prstGeom>
          <a:noFill/>
        </p:spPr>
        <p:txBody>
          <a:bodyPr wrap="square">
            <a:spAutoFit/>
          </a:bodyPr>
          <a:lstStyle/>
          <a:p>
            <a:r>
              <a:rPr lang="en-US" sz="1600" dirty="0">
                <a:solidFill>
                  <a:srgbClr val="002060"/>
                </a:solidFill>
                <a:latin typeface="Calibri" panose="020F0502020204030204" pitchFamily="34" charset="0"/>
                <a:ea typeface="Calibri" panose="020F0502020204030204" pitchFamily="34" charset="0"/>
              </a:rPr>
              <a:t>Powered by Causeway, the TMAS platform is publicly accessible without an account.</a:t>
            </a:r>
          </a:p>
          <a:p>
            <a:endParaRPr lang="en-US" sz="1600" dirty="0">
              <a:solidFill>
                <a:srgbClr val="002060"/>
              </a:solidFill>
              <a:latin typeface="Calibri" panose="020F0502020204030204" pitchFamily="34" charset="0"/>
              <a:ea typeface="Calibri" panose="020F0502020204030204" pitchFamily="34" charset="0"/>
            </a:endParaRPr>
          </a:p>
          <a:p>
            <a:r>
              <a:rPr lang="en-US" sz="1600" b="1" dirty="0">
                <a:solidFill>
                  <a:srgbClr val="92278F"/>
                </a:solidFill>
                <a:latin typeface="Calibri" panose="020F0502020204030204" pitchFamily="34" charset="0"/>
                <a:ea typeface="Calibri" panose="020F0502020204030204" pitchFamily="34" charset="0"/>
              </a:rPr>
              <a:t>Scan the QR code </a:t>
            </a:r>
            <a:r>
              <a:rPr lang="en-US" sz="1600" dirty="0">
                <a:solidFill>
                  <a:srgbClr val="002060"/>
                </a:solidFill>
                <a:latin typeface="Calibri" panose="020F0502020204030204" pitchFamily="34" charset="0"/>
                <a:ea typeface="Calibri" panose="020F0502020204030204" pitchFamily="34" charset="0"/>
              </a:rPr>
              <a:t>to access the interactive map and learn how to receive alerts about Osceola County real-time road closures and traffic updates.</a:t>
            </a:r>
          </a:p>
        </p:txBody>
      </p:sp>
      <p:sp>
        <p:nvSpPr>
          <p:cNvPr id="20" name="Rectangle 19">
            <a:extLst>
              <a:ext uri="{FF2B5EF4-FFF2-40B4-BE49-F238E27FC236}">
                <a16:creationId xmlns:a16="http://schemas.microsoft.com/office/drawing/2014/main" id="{511EFEEE-33CC-6E77-97E2-866E6CE62F0F}"/>
              </a:ext>
            </a:extLst>
          </p:cNvPr>
          <p:cNvSpPr/>
          <p:nvPr/>
        </p:nvSpPr>
        <p:spPr>
          <a:xfrm>
            <a:off x="608550" y="2605211"/>
            <a:ext cx="2805119" cy="2779956"/>
          </a:xfrm>
          <a:prstGeom prst="rect">
            <a:avLst/>
          </a:prstGeom>
          <a:noFill/>
          <a:ln w="5715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D82827-C53D-A9F7-AA68-38B72E8E0757}"/>
              </a:ext>
            </a:extLst>
          </p:cNvPr>
          <p:cNvSpPr txBox="1"/>
          <p:nvPr/>
        </p:nvSpPr>
        <p:spPr>
          <a:xfrm>
            <a:off x="11015075" y="6560941"/>
            <a:ext cx="1176925" cy="230832"/>
          </a:xfrm>
          <a:prstGeom prst="rect">
            <a:avLst/>
          </a:prstGeom>
          <a:noFill/>
        </p:spPr>
        <p:txBody>
          <a:bodyPr wrap="none" rtlCol="0">
            <a:spAutoFit/>
          </a:bodyPr>
          <a:lstStyle/>
          <a:p>
            <a:r>
              <a:rPr lang="en-US" sz="900" dirty="0">
                <a:solidFill>
                  <a:schemeClr val="bg1">
                    <a:lumMod val="50000"/>
                  </a:schemeClr>
                </a:solidFill>
              </a:rPr>
              <a:t>Updated March 2024</a:t>
            </a:r>
          </a:p>
        </p:txBody>
      </p:sp>
      <p:pic>
        <p:nvPicPr>
          <p:cNvPr id="1026" name="Picture 2">
            <a:extLst>
              <a:ext uri="{FF2B5EF4-FFF2-40B4-BE49-F238E27FC236}">
                <a16:creationId xmlns:a16="http://schemas.microsoft.com/office/drawing/2014/main" id="{A27E9389-4587-00A0-87C3-7438652F43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3604"/>
          <a:stretch>
            <a:fillRect/>
          </a:stretch>
        </p:blipFill>
        <p:spPr bwMode="auto">
          <a:xfrm>
            <a:off x="7357117" y="1119065"/>
            <a:ext cx="20251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6850D40-E621-186A-AA82-08444496AB6F}"/>
              </a:ext>
            </a:extLst>
          </p:cNvPr>
          <p:cNvPicPr>
            <a:picLocks noChangeAspect="1"/>
          </p:cNvPicPr>
          <p:nvPr/>
        </p:nvPicPr>
        <p:blipFill>
          <a:blip r:embed="rId5"/>
          <a:stretch>
            <a:fillRect/>
          </a:stretch>
        </p:blipFill>
        <p:spPr>
          <a:xfrm>
            <a:off x="3023680" y="5475021"/>
            <a:ext cx="4284656" cy="716034"/>
          </a:xfrm>
          <a:prstGeom prst="rect">
            <a:avLst/>
          </a:prstGeom>
        </p:spPr>
      </p:pic>
      <p:pic>
        <p:nvPicPr>
          <p:cNvPr id="6" name="Picture 5">
            <a:extLst>
              <a:ext uri="{FF2B5EF4-FFF2-40B4-BE49-F238E27FC236}">
                <a16:creationId xmlns:a16="http://schemas.microsoft.com/office/drawing/2014/main" id="{97D19CEE-105B-DAF1-2646-0ABCE9CFEC7F}"/>
              </a:ext>
            </a:extLst>
          </p:cNvPr>
          <p:cNvPicPr>
            <a:picLocks noChangeAspect="1"/>
          </p:cNvPicPr>
          <p:nvPr/>
        </p:nvPicPr>
        <p:blipFill>
          <a:blip r:embed="rId6"/>
          <a:stretch>
            <a:fillRect/>
          </a:stretch>
        </p:blipFill>
        <p:spPr>
          <a:xfrm>
            <a:off x="9502577" y="1270559"/>
            <a:ext cx="1512498" cy="1244799"/>
          </a:xfrm>
          <a:prstGeom prst="rect">
            <a:avLst/>
          </a:prstGeom>
        </p:spPr>
      </p:pic>
      <p:sp>
        <p:nvSpPr>
          <p:cNvPr id="8" name="TextBox 7">
            <a:extLst>
              <a:ext uri="{FF2B5EF4-FFF2-40B4-BE49-F238E27FC236}">
                <a16:creationId xmlns:a16="http://schemas.microsoft.com/office/drawing/2014/main" id="{1EFC40DC-A77F-2D4D-7A4F-1DCABD5973B4}"/>
              </a:ext>
            </a:extLst>
          </p:cNvPr>
          <p:cNvSpPr txBox="1"/>
          <p:nvPr/>
        </p:nvSpPr>
        <p:spPr>
          <a:xfrm>
            <a:off x="545911" y="432947"/>
            <a:ext cx="11057626" cy="646331"/>
          </a:xfrm>
          <a:prstGeom prst="rect">
            <a:avLst/>
          </a:prstGeom>
          <a:noFill/>
        </p:spPr>
        <p:txBody>
          <a:bodyPr wrap="square">
            <a:spAutoFit/>
          </a:bodyPr>
          <a:lstStyle/>
          <a:p>
            <a:r>
              <a:rPr lang="en-US" sz="3600" b="1" dirty="0">
                <a:solidFill>
                  <a:srgbClr val="92278F"/>
                </a:solidFill>
                <a:latin typeface="Gotham Bold" pitchFamily="50" charset="0"/>
                <a:ea typeface="+mj-ea"/>
              </a:rPr>
              <a:t>TMAS: </a:t>
            </a:r>
            <a:r>
              <a:rPr lang="en-US" sz="3200" b="1" dirty="0">
                <a:solidFill>
                  <a:srgbClr val="92278F"/>
                </a:solidFill>
                <a:latin typeface="Gotham Bold" pitchFamily="50" charset="0"/>
                <a:ea typeface="+mj-ea"/>
              </a:rPr>
              <a:t>Osceola County’s Traffic Management Advisory System</a:t>
            </a:r>
            <a:endParaRPr lang="en-US" sz="3600" b="1" dirty="0">
              <a:solidFill>
                <a:srgbClr val="92278F"/>
              </a:solidFill>
              <a:latin typeface="Gotham Bold" pitchFamily="50" charset="0"/>
              <a:ea typeface="+mj-ea"/>
            </a:endParaRPr>
          </a:p>
        </p:txBody>
      </p:sp>
      <p:pic>
        <p:nvPicPr>
          <p:cNvPr id="10" name="Picture 9">
            <a:extLst>
              <a:ext uri="{FF2B5EF4-FFF2-40B4-BE49-F238E27FC236}">
                <a16:creationId xmlns:a16="http://schemas.microsoft.com/office/drawing/2014/main" id="{221A2B35-F35B-D2CA-5832-F1EB1CFE6EF9}"/>
              </a:ext>
            </a:extLst>
          </p:cNvPr>
          <p:cNvPicPr>
            <a:picLocks noChangeAspect="1"/>
          </p:cNvPicPr>
          <p:nvPr/>
        </p:nvPicPr>
        <p:blipFill>
          <a:blip r:embed="rId7"/>
          <a:stretch>
            <a:fillRect/>
          </a:stretch>
        </p:blipFill>
        <p:spPr>
          <a:xfrm>
            <a:off x="7522873" y="3274327"/>
            <a:ext cx="3492202" cy="2750841"/>
          </a:xfrm>
          <a:prstGeom prst="rect">
            <a:avLst/>
          </a:prstGeom>
          <a:ln w="57150">
            <a:solidFill>
              <a:srgbClr val="92278F"/>
            </a:solidFill>
          </a:ln>
        </p:spPr>
      </p:pic>
      <p:sp>
        <p:nvSpPr>
          <p:cNvPr id="13" name="TextBox 12">
            <a:extLst>
              <a:ext uri="{FF2B5EF4-FFF2-40B4-BE49-F238E27FC236}">
                <a16:creationId xmlns:a16="http://schemas.microsoft.com/office/drawing/2014/main" id="{5629EFFD-9689-D53C-87F3-55DE76E9895C}"/>
              </a:ext>
            </a:extLst>
          </p:cNvPr>
          <p:cNvSpPr txBox="1"/>
          <p:nvPr/>
        </p:nvSpPr>
        <p:spPr>
          <a:xfrm>
            <a:off x="6846849" y="2738554"/>
            <a:ext cx="5070812" cy="338554"/>
          </a:xfrm>
          <a:prstGeom prst="rect">
            <a:avLst/>
          </a:prstGeom>
          <a:noFill/>
        </p:spPr>
        <p:txBody>
          <a:bodyPr wrap="square">
            <a:spAutoFit/>
          </a:bodyPr>
          <a:lstStyle/>
          <a:p>
            <a:r>
              <a:rPr lang="en-US" sz="1600" dirty="0">
                <a:solidFill>
                  <a:srgbClr val="002060"/>
                </a:solidFill>
                <a:latin typeface="Calibri" panose="020F0502020204030204" pitchFamily="34" charset="0"/>
                <a:ea typeface="Calibri" panose="020F0502020204030204" pitchFamily="34" charset="0"/>
              </a:rPr>
              <a:t>Find </a:t>
            </a:r>
            <a:r>
              <a:rPr lang="en-US" sz="1600" b="1" dirty="0">
                <a:solidFill>
                  <a:srgbClr val="92278F"/>
                </a:solidFill>
                <a:latin typeface="Calibri" panose="020F0502020204030204" pitchFamily="34" charset="0"/>
                <a:ea typeface="Calibri" panose="020F0502020204030204" pitchFamily="34" charset="0"/>
              </a:rPr>
              <a:t>TMAS</a:t>
            </a:r>
            <a:r>
              <a:rPr lang="en-US" sz="1600" dirty="0">
                <a:solidFill>
                  <a:srgbClr val="002060"/>
                </a:solidFill>
                <a:latin typeface="Calibri" panose="020F0502020204030204" pitchFamily="34" charset="0"/>
                <a:ea typeface="Calibri" panose="020F0502020204030204" pitchFamily="34" charset="0"/>
              </a:rPr>
              <a:t> at </a:t>
            </a:r>
            <a:r>
              <a:rPr lang="en-US" sz="1600" b="1" dirty="0">
                <a:solidFill>
                  <a:srgbClr val="92278F"/>
                </a:solidFill>
                <a:latin typeface="Calibri" panose="020F0502020204030204" pitchFamily="34" charset="0"/>
                <a:ea typeface="Calibri" panose="020F0502020204030204" pitchFamily="34" charset="0"/>
              </a:rPr>
              <a:t>Osceola.</a:t>
            </a:r>
            <a:r>
              <a:rPr lang="en-US" sz="1600" b="1" dirty="0">
                <a:solidFill>
                  <a:srgbClr val="92278F"/>
                </a:solidFill>
                <a:latin typeface="Calibri" panose="020F0502020204030204" pitchFamily="34" charset="0"/>
              </a:rPr>
              <a:t>org </a:t>
            </a:r>
            <a:r>
              <a:rPr lang="en-US" sz="1600" b="1" dirty="0">
                <a:solidFill>
                  <a:srgbClr val="92278F"/>
                </a:solidFill>
                <a:latin typeface="Calibri" panose="020F0502020204030204" pitchFamily="34" charset="0"/>
                <a:sym typeface="Wingdings" panose="05000000000000000000" pitchFamily="2" charset="2"/>
              </a:rPr>
              <a:t></a:t>
            </a:r>
            <a:r>
              <a:rPr lang="en-US" sz="1600" b="1" dirty="0">
                <a:solidFill>
                  <a:srgbClr val="92278F"/>
                </a:solidFill>
                <a:latin typeface="Calibri" panose="020F0502020204030204" pitchFamily="34" charset="0"/>
              </a:rPr>
              <a:t> Current Traffic Conditions</a:t>
            </a:r>
            <a:endParaRPr lang="en-US" sz="1600" dirty="0">
              <a:solidFill>
                <a:srgbClr val="00206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7693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87140" y="1298237"/>
            <a:ext cx="1058158" cy="1058158"/>
          </a:xfrm>
          <a:custGeom>
            <a:avLst/>
            <a:gdLst/>
            <a:ahLst/>
            <a:cxnLst/>
            <a:rect l="l" t="t" r="r" b="b"/>
            <a:pathLst>
              <a:path w="2866301" h="2866301">
                <a:moveTo>
                  <a:pt x="0" y="0"/>
                </a:moveTo>
                <a:lnTo>
                  <a:pt x="2866301" y="0"/>
                </a:lnTo>
                <a:lnTo>
                  <a:pt x="2866301" y="2866301"/>
                </a:lnTo>
                <a:lnTo>
                  <a:pt x="0" y="286630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65388" y="3727235"/>
            <a:ext cx="937357" cy="704789"/>
          </a:xfrm>
          <a:custGeom>
            <a:avLst/>
            <a:gdLst/>
            <a:ahLst/>
            <a:cxnLst/>
            <a:rect l="l" t="t" r="r" b="b"/>
            <a:pathLst>
              <a:path w="3853851" h="2866301">
                <a:moveTo>
                  <a:pt x="0" y="0"/>
                </a:moveTo>
                <a:lnTo>
                  <a:pt x="3853851" y="0"/>
                </a:lnTo>
                <a:lnTo>
                  <a:pt x="3853851" y="2866301"/>
                </a:lnTo>
                <a:lnTo>
                  <a:pt x="0" y="286630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7146C5E2-73CF-8D32-2A63-4C5EE3322E06}"/>
              </a:ext>
            </a:extLst>
          </p:cNvPr>
          <p:cNvSpPr txBox="1"/>
          <p:nvPr/>
        </p:nvSpPr>
        <p:spPr>
          <a:xfrm>
            <a:off x="1972375" y="1504151"/>
            <a:ext cx="5725581" cy="646331"/>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2060"/>
                </a:solidFill>
                <a:effectLst/>
                <a:latin typeface="Gotham Bold"/>
              </a:rPr>
              <a:t>Reduce speed when approaching construction areas.</a:t>
            </a:r>
          </a:p>
          <a:p>
            <a:pPr marL="285750" indent="-285750">
              <a:buFont typeface="Arial" panose="020B0604020202020204" pitchFamily="34" charset="0"/>
              <a:buChar char="•"/>
            </a:pPr>
            <a:r>
              <a:rPr lang="en-US" b="0" i="0" dirty="0">
                <a:solidFill>
                  <a:srgbClr val="002060"/>
                </a:solidFill>
                <a:effectLst/>
                <a:latin typeface="Gotham Bold"/>
              </a:rPr>
              <a:t>Speeding fines can be doubled in construction zones.</a:t>
            </a:r>
          </a:p>
        </p:txBody>
      </p:sp>
      <p:sp>
        <p:nvSpPr>
          <p:cNvPr id="10" name="TextBox 9">
            <a:extLst>
              <a:ext uri="{FF2B5EF4-FFF2-40B4-BE49-F238E27FC236}">
                <a16:creationId xmlns:a16="http://schemas.microsoft.com/office/drawing/2014/main" id="{63C9DA7B-2C5F-B5E4-351C-14040AFAA145}"/>
              </a:ext>
            </a:extLst>
          </p:cNvPr>
          <p:cNvSpPr txBox="1"/>
          <p:nvPr/>
        </p:nvSpPr>
        <p:spPr>
          <a:xfrm>
            <a:off x="1981878" y="2488102"/>
            <a:ext cx="6205524" cy="923330"/>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2060"/>
                </a:solidFill>
                <a:effectLst/>
                <a:latin typeface="Gotham Bold"/>
              </a:rPr>
              <a:t>Stay vigilant and pay attention to any sudden roadway shifts.</a:t>
            </a:r>
          </a:p>
          <a:p>
            <a:pPr marL="285750" indent="-285750">
              <a:buFont typeface="Arial" panose="020B0604020202020204" pitchFamily="34" charset="0"/>
              <a:buChar char="•"/>
            </a:pPr>
            <a:r>
              <a:rPr lang="en-US" b="0" i="0" dirty="0">
                <a:solidFill>
                  <a:srgbClr val="002060"/>
                </a:solidFill>
                <a:effectLst/>
                <a:latin typeface="Gotham Bold"/>
              </a:rPr>
              <a:t>Anticipate and adapt to changes in the road layout.</a:t>
            </a:r>
          </a:p>
          <a:p>
            <a:pPr marL="285750" indent="-285750">
              <a:buFont typeface="Arial" panose="020B0604020202020204" pitchFamily="34" charset="0"/>
              <a:buChar char="•"/>
            </a:pPr>
            <a:r>
              <a:rPr lang="en-US" b="0" i="0" dirty="0">
                <a:solidFill>
                  <a:srgbClr val="002060"/>
                </a:solidFill>
                <a:effectLst/>
                <a:latin typeface="Gotham Bold"/>
              </a:rPr>
              <a:t>Follow directional signs and markings.</a:t>
            </a:r>
          </a:p>
        </p:txBody>
      </p:sp>
      <p:sp>
        <p:nvSpPr>
          <p:cNvPr id="12" name="TextBox 11">
            <a:extLst>
              <a:ext uri="{FF2B5EF4-FFF2-40B4-BE49-F238E27FC236}">
                <a16:creationId xmlns:a16="http://schemas.microsoft.com/office/drawing/2014/main" id="{E589E1CF-B334-C691-8CD7-67F2144A38BC}"/>
              </a:ext>
            </a:extLst>
          </p:cNvPr>
          <p:cNvSpPr txBox="1"/>
          <p:nvPr/>
        </p:nvSpPr>
        <p:spPr>
          <a:xfrm>
            <a:off x="1518875" y="3749052"/>
            <a:ext cx="6063025" cy="646331"/>
          </a:xfrm>
          <a:prstGeom prst="rect">
            <a:avLst/>
          </a:prstGeom>
          <a:noFill/>
        </p:spPr>
        <p:txBody>
          <a:bodyPr wrap="square">
            <a:spAutoFit/>
          </a:bodyPr>
          <a:lstStyle/>
          <a:p>
            <a:pPr marL="742950" lvl="1" indent="-285750" algn="l">
              <a:buFont typeface="Arial" panose="020B0604020202020204" pitchFamily="34" charset="0"/>
              <a:buChar char="•"/>
            </a:pPr>
            <a:r>
              <a:rPr lang="en-US" b="0" i="0" dirty="0">
                <a:solidFill>
                  <a:srgbClr val="002060"/>
                </a:solidFill>
                <a:effectLst/>
                <a:latin typeface="Gotham Bold"/>
              </a:rPr>
              <a:t>Obey vehicle and pedestrian detour instructions to avoid accidents or delays.</a:t>
            </a:r>
          </a:p>
        </p:txBody>
      </p:sp>
      <p:sp>
        <p:nvSpPr>
          <p:cNvPr id="16" name="TextBox 15">
            <a:extLst>
              <a:ext uri="{FF2B5EF4-FFF2-40B4-BE49-F238E27FC236}">
                <a16:creationId xmlns:a16="http://schemas.microsoft.com/office/drawing/2014/main" id="{07097923-8B25-4701-65A4-BDFF774E7DA9}"/>
              </a:ext>
            </a:extLst>
          </p:cNvPr>
          <p:cNvSpPr txBox="1"/>
          <p:nvPr/>
        </p:nvSpPr>
        <p:spPr>
          <a:xfrm>
            <a:off x="1518875" y="4804089"/>
            <a:ext cx="9968275" cy="923330"/>
          </a:xfrm>
          <a:prstGeom prst="rect">
            <a:avLst/>
          </a:prstGeom>
          <a:noFill/>
        </p:spPr>
        <p:txBody>
          <a:bodyPr wrap="square">
            <a:spAutoFit/>
          </a:bodyPr>
          <a:lstStyle/>
          <a:p>
            <a:pPr marL="742950" lvl="1" indent="-285750">
              <a:buFont typeface="Arial" panose="020B0604020202020204" pitchFamily="34" charset="0"/>
              <a:buChar char="•"/>
            </a:pPr>
            <a:r>
              <a:rPr lang="en-US" b="0" i="0" dirty="0">
                <a:solidFill>
                  <a:srgbClr val="002060"/>
                </a:solidFill>
                <a:effectLst/>
                <a:latin typeface="Gotham Bold"/>
              </a:rPr>
              <a:t>Remain patient when encountering construction zones to ensure everyone's safety.</a:t>
            </a:r>
          </a:p>
          <a:p>
            <a:pPr marL="742950" lvl="1" indent="-285750">
              <a:buFont typeface="Arial" panose="020B0604020202020204" pitchFamily="34" charset="0"/>
              <a:buChar char="•"/>
            </a:pPr>
            <a:r>
              <a:rPr lang="en-US" b="0" i="0" dirty="0">
                <a:solidFill>
                  <a:srgbClr val="002060"/>
                </a:solidFill>
                <a:effectLst/>
                <a:latin typeface="Gotham Bold"/>
              </a:rPr>
              <a:t>Understand delays, potential noise and dust are temporary and necessary for ongoing improvements.</a:t>
            </a:r>
          </a:p>
        </p:txBody>
      </p:sp>
      <p:pic>
        <p:nvPicPr>
          <p:cNvPr id="14" name="Picture 13" descr="A red and white triangle sign with a exclamation mark&#10;&#10;Description automatically generated with medium confidence">
            <a:extLst>
              <a:ext uri="{FF2B5EF4-FFF2-40B4-BE49-F238E27FC236}">
                <a16:creationId xmlns:a16="http://schemas.microsoft.com/office/drawing/2014/main" id="{5784586F-471F-33FE-DA0E-AE7D626AB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19" y="2531756"/>
            <a:ext cx="946999" cy="836023"/>
          </a:xfrm>
          <a:prstGeom prst="rect">
            <a:avLst/>
          </a:prstGeom>
        </p:spPr>
      </p:pic>
      <p:pic>
        <p:nvPicPr>
          <p:cNvPr id="17" name="Picture 16">
            <a:extLst>
              <a:ext uri="{FF2B5EF4-FFF2-40B4-BE49-F238E27FC236}">
                <a16:creationId xmlns:a16="http://schemas.microsoft.com/office/drawing/2014/main" id="{66298F4E-CADF-DB9A-D868-66D9AC1110E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26" b="98930" l="9736" r="89655">
                        <a14:foregroundMark x1="45842" y1="94118" x2="45842" y2="94118"/>
                        <a14:foregroundMark x1="48682" y1="98930" x2="48682" y2="98930"/>
                      </a14:backgroundRemoval>
                    </a14:imgEffect>
                  </a14:imgLayer>
                </a14:imgProps>
              </a:ext>
            </a:extLst>
          </a:blip>
          <a:stretch>
            <a:fillRect/>
          </a:stretch>
        </p:blipFill>
        <p:spPr>
          <a:xfrm>
            <a:off x="611321" y="4590176"/>
            <a:ext cx="1491487" cy="1131473"/>
          </a:xfrm>
          <a:prstGeom prst="rect">
            <a:avLst/>
          </a:prstGeom>
        </p:spPr>
      </p:pic>
      <p:sp>
        <p:nvSpPr>
          <p:cNvPr id="4" name="TextBox 3">
            <a:extLst>
              <a:ext uri="{FF2B5EF4-FFF2-40B4-BE49-F238E27FC236}">
                <a16:creationId xmlns:a16="http://schemas.microsoft.com/office/drawing/2014/main" id="{DD64EE45-7B9F-44C1-FE84-2D915685A527}"/>
              </a:ext>
            </a:extLst>
          </p:cNvPr>
          <p:cNvSpPr txBox="1"/>
          <p:nvPr/>
        </p:nvSpPr>
        <p:spPr>
          <a:xfrm>
            <a:off x="11015075" y="6560941"/>
            <a:ext cx="1176925" cy="230832"/>
          </a:xfrm>
          <a:prstGeom prst="rect">
            <a:avLst/>
          </a:prstGeom>
          <a:noFill/>
        </p:spPr>
        <p:txBody>
          <a:bodyPr wrap="none" rtlCol="0">
            <a:spAutoFit/>
          </a:bodyPr>
          <a:lstStyle/>
          <a:p>
            <a:r>
              <a:rPr lang="en-US" sz="900" dirty="0">
                <a:solidFill>
                  <a:schemeClr val="bg1">
                    <a:lumMod val="50000"/>
                  </a:schemeClr>
                </a:solidFill>
              </a:rPr>
              <a:t>Updated March 2024</a:t>
            </a:r>
          </a:p>
        </p:txBody>
      </p:sp>
      <p:sp>
        <p:nvSpPr>
          <p:cNvPr id="7" name="Title 1">
            <a:extLst>
              <a:ext uri="{FF2B5EF4-FFF2-40B4-BE49-F238E27FC236}">
                <a16:creationId xmlns:a16="http://schemas.microsoft.com/office/drawing/2014/main" id="{55E32788-F912-4EF5-A9D5-6F13798334A0}"/>
              </a:ext>
            </a:extLst>
          </p:cNvPr>
          <p:cNvSpPr>
            <a:spLocks noGrp="1"/>
          </p:cNvSpPr>
          <p:nvPr>
            <p:ph type="title"/>
          </p:nvPr>
        </p:nvSpPr>
        <p:spPr>
          <a:xfrm>
            <a:off x="542804" y="469583"/>
            <a:ext cx="8015166" cy="682440"/>
          </a:xfrm>
        </p:spPr>
        <p:txBody>
          <a:bodyPr>
            <a:normAutofit/>
          </a:bodyPr>
          <a:lstStyle/>
          <a:p>
            <a:r>
              <a:rPr lang="en-US" sz="3600" b="1" dirty="0">
                <a:solidFill>
                  <a:srgbClr val="92278F"/>
                </a:solidFill>
              </a:rPr>
              <a:t>ROAD SAFETY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321A-FEDE-41B9-7481-F16A7A27D0BE}"/>
              </a:ext>
            </a:extLst>
          </p:cNvPr>
          <p:cNvSpPr>
            <a:spLocks noGrp="1"/>
          </p:cNvSpPr>
          <p:nvPr>
            <p:ph type="title"/>
          </p:nvPr>
        </p:nvSpPr>
        <p:spPr>
          <a:xfrm>
            <a:off x="412072" y="445025"/>
            <a:ext cx="7232737" cy="682440"/>
          </a:xfrm>
        </p:spPr>
        <p:txBody>
          <a:bodyPr vert="horz" lIns="91440" tIns="45720" rIns="91440" bIns="45720" rtlCol="0" anchor="t">
            <a:noAutofit/>
          </a:bodyPr>
          <a:lstStyle/>
          <a:p>
            <a:pPr marR="0"/>
            <a:r>
              <a:rPr lang="en-US" sz="4000" b="1" dirty="0">
                <a:solidFill>
                  <a:srgbClr val="92278F"/>
                </a:solidFill>
                <a:latin typeface="+mn-lt"/>
              </a:rPr>
              <a:t>Driving into the Future with Confidence</a:t>
            </a:r>
          </a:p>
        </p:txBody>
      </p:sp>
      <p:grpSp>
        <p:nvGrpSpPr>
          <p:cNvPr id="30" name="Group 29">
            <a:extLst>
              <a:ext uri="{FF2B5EF4-FFF2-40B4-BE49-F238E27FC236}">
                <a16:creationId xmlns:a16="http://schemas.microsoft.com/office/drawing/2014/main" id="{4231BB3A-8601-73AC-9504-564815FF22E3}"/>
              </a:ext>
            </a:extLst>
          </p:cNvPr>
          <p:cNvGrpSpPr/>
          <p:nvPr/>
        </p:nvGrpSpPr>
        <p:grpSpPr>
          <a:xfrm>
            <a:off x="2176742" y="1648046"/>
            <a:ext cx="7838515" cy="4340114"/>
            <a:chOff x="1996601" y="1750828"/>
            <a:chExt cx="7442673" cy="4003416"/>
          </a:xfrm>
        </p:grpSpPr>
        <p:sp>
          <p:nvSpPr>
            <p:cNvPr id="3" name="Rounded Rectangle 29">
              <a:extLst>
                <a:ext uri="{FF2B5EF4-FFF2-40B4-BE49-F238E27FC236}">
                  <a16:creationId xmlns:a16="http://schemas.microsoft.com/office/drawing/2014/main" id="{FF68CA4C-9624-C35A-2327-078B31689CEC}"/>
                </a:ext>
              </a:extLst>
            </p:cNvPr>
            <p:cNvSpPr/>
            <p:nvPr/>
          </p:nvSpPr>
          <p:spPr>
            <a:xfrm>
              <a:off x="6296458" y="2957574"/>
              <a:ext cx="3131930" cy="2796669"/>
            </a:xfrm>
            <a:prstGeom prst="roundRect">
              <a:avLst>
                <a:gd name="adj" fmla="val 0"/>
              </a:avLst>
            </a:prstGeom>
            <a:solidFill>
              <a:srgbClr val="92278F">
                <a:alpha val="105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CDE"/>
                </a:solidFill>
              </a:endParaRPr>
            </a:p>
          </p:txBody>
        </p:sp>
        <p:sp>
          <p:nvSpPr>
            <p:cNvPr id="4" name="Rounded Rectangle 42">
              <a:extLst>
                <a:ext uri="{FF2B5EF4-FFF2-40B4-BE49-F238E27FC236}">
                  <a16:creationId xmlns:a16="http://schemas.microsoft.com/office/drawing/2014/main" id="{3BF07C4F-57EC-CEB9-9E9A-C91C33690252}"/>
                </a:ext>
              </a:extLst>
            </p:cNvPr>
            <p:cNvSpPr/>
            <p:nvPr/>
          </p:nvSpPr>
          <p:spPr>
            <a:xfrm>
              <a:off x="6307344" y="2832990"/>
              <a:ext cx="3131930" cy="792259"/>
            </a:xfrm>
            <a:prstGeom prst="roundRect">
              <a:avLst>
                <a:gd name="adj" fmla="val 10992"/>
              </a:avLst>
            </a:prstGeom>
            <a:solidFill>
              <a:srgbClr val="9227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CDE"/>
                </a:solidFill>
              </a:endParaRPr>
            </a:p>
          </p:txBody>
        </p:sp>
        <p:sp>
          <p:nvSpPr>
            <p:cNvPr id="6" name="Rounded Rectangle 37">
              <a:extLst>
                <a:ext uri="{FF2B5EF4-FFF2-40B4-BE49-F238E27FC236}">
                  <a16:creationId xmlns:a16="http://schemas.microsoft.com/office/drawing/2014/main" id="{1CDEE9CB-57B7-F96C-933E-2814567AC854}"/>
                </a:ext>
              </a:extLst>
            </p:cNvPr>
            <p:cNvSpPr/>
            <p:nvPr/>
          </p:nvSpPr>
          <p:spPr>
            <a:xfrm>
              <a:off x="1996601" y="2842702"/>
              <a:ext cx="3131930" cy="2911542"/>
            </a:xfrm>
            <a:prstGeom prst="roundRect">
              <a:avLst>
                <a:gd name="adj" fmla="val 0"/>
              </a:avLst>
            </a:prstGeom>
            <a:solidFill>
              <a:srgbClr val="92278F">
                <a:alpha val="105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CDE"/>
                </a:solidFill>
              </a:endParaRPr>
            </a:p>
          </p:txBody>
        </p:sp>
        <p:sp>
          <p:nvSpPr>
            <p:cNvPr id="7" name="TextBox 6">
              <a:extLst>
                <a:ext uri="{FF2B5EF4-FFF2-40B4-BE49-F238E27FC236}">
                  <a16:creationId xmlns:a16="http://schemas.microsoft.com/office/drawing/2014/main" id="{048AD76E-D403-96DE-0D7C-B9EDBCF49EE3}"/>
                </a:ext>
              </a:extLst>
            </p:cNvPr>
            <p:cNvSpPr txBox="1"/>
            <p:nvPr/>
          </p:nvSpPr>
          <p:spPr>
            <a:xfrm>
              <a:off x="2083619" y="3691214"/>
              <a:ext cx="2842468" cy="1760179"/>
            </a:xfrm>
            <a:prstGeom prst="rect">
              <a:avLst/>
            </a:prstGeom>
            <a:noFill/>
          </p:spPr>
          <p:txBody>
            <a:bodyPr wrap="square">
              <a:spAutoFit/>
            </a:bodyPr>
            <a:lstStyle/>
            <a:p>
              <a:pPr marL="285750" lvl="0" indent="-285750">
                <a:spcBef>
                  <a:spcPts val="1200"/>
                </a:spcBef>
                <a:buFont typeface="Arial" panose="020B0604020202020204" pitchFamily="34" charset="0"/>
                <a:buChar char="•"/>
              </a:pPr>
              <a:r>
                <a:rPr lang="en-US" dirty="0">
                  <a:solidFill>
                    <a:schemeClr val="bg2">
                      <a:lumMod val="50000"/>
                    </a:schemeClr>
                  </a:solidFill>
                </a:rPr>
                <a:t>Innovation in planning and funding to meet future challenges</a:t>
              </a:r>
            </a:p>
            <a:p>
              <a:pPr marL="285750" lvl="0" indent="-285750">
                <a:spcBef>
                  <a:spcPts val="1200"/>
                </a:spcBef>
                <a:buFont typeface="Arial" panose="020B0604020202020204" pitchFamily="34" charset="0"/>
                <a:buChar char="•"/>
              </a:pPr>
              <a:r>
                <a:rPr lang="en-US" dirty="0">
                  <a:solidFill>
                    <a:schemeClr val="bg2">
                      <a:lumMod val="50000"/>
                    </a:schemeClr>
                  </a:solidFill>
                </a:rPr>
                <a:t>Building confidence in the ability to manage growth sustainably</a:t>
              </a:r>
            </a:p>
          </p:txBody>
        </p:sp>
        <p:sp>
          <p:nvSpPr>
            <p:cNvPr id="8" name="Rounded Rectangle 36">
              <a:extLst>
                <a:ext uri="{FF2B5EF4-FFF2-40B4-BE49-F238E27FC236}">
                  <a16:creationId xmlns:a16="http://schemas.microsoft.com/office/drawing/2014/main" id="{75F33922-0342-A9A6-AD5B-4F3F1AF6F090}"/>
                </a:ext>
              </a:extLst>
            </p:cNvPr>
            <p:cNvSpPr/>
            <p:nvPr/>
          </p:nvSpPr>
          <p:spPr>
            <a:xfrm>
              <a:off x="1996601" y="2832990"/>
              <a:ext cx="3131930" cy="792259"/>
            </a:xfrm>
            <a:prstGeom prst="roundRect">
              <a:avLst>
                <a:gd name="adj" fmla="val 10992"/>
              </a:avLst>
            </a:prstGeom>
            <a:solidFill>
              <a:srgbClr val="9227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CDE"/>
                </a:solidFill>
              </a:endParaRPr>
            </a:p>
          </p:txBody>
        </p:sp>
        <p:sp>
          <p:nvSpPr>
            <p:cNvPr id="20" name="TextBox 19">
              <a:extLst>
                <a:ext uri="{FF2B5EF4-FFF2-40B4-BE49-F238E27FC236}">
                  <a16:creationId xmlns:a16="http://schemas.microsoft.com/office/drawing/2014/main" id="{F1CC801B-FD00-BDFC-FB50-1ADB185E1945}"/>
                </a:ext>
              </a:extLst>
            </p:cNvPr>
            <p:cNvSpPr txBox="1"/>
            <p:nvPr/>
          </p:nvSpPr>
          <p:spPr>
            <a:xfrm>
              <a:off x="6456315" y="2942988"/>
              <a:ext cx="2812217" cy="984885"/>
            </a:xfrm>
            <a:prstGeom prst="rect">
              <a:avLst/>
            </a:prstGeom>
            <a:noFill/>
          </p:spPr>
          <p:txBody>
            <a:bodyPr wrap="square">
              <a:spAutoFit/>
            </a:bodyPr>
            <a:lstStyle/>
            <a:p>
              <a:pPr lvl="0" algn="ctr"/>
              <a:r>
                <a:rPr lang="en-US" sz="2000" b="1" dirty="0">
                  <a:solidFill>
                    <a:schemeClr val="bg1"/>
                  </a:solidFill>
                </a:rPr>
                <a:t>Commitment to Regional Collaboration</a:t>
              </a:r>
              <a:endParaRPr lang="en-US" b="1" dirty="0">
                <a:solidFill>
                  <a:schemeClr val="bg1"/>
                </a:solidFill>
              </a:endParaRPr>
            </a:p>
            <a:p>
              <a:pPr lvl="0" algn="ctr"/>
              <a:endParaRPr lang="en-US" b="1" i="0" baseline="0" dirty="0">
                <a:solidFill>
                  <a:schemeClr val="bg1"/>
                </a:solidFill>
              </a:endParaRPr>
            </a:p>
          </p:txBody>
        </p:sp>
        <p:sp>
          <p:nvSpPr>
            <p:cNvPr id="22" name="TextBox 21">
              <a:extLst>
                <a:ext uri="{FF2B5EF4-FFF2-40B4-BE49-F238E27FC236}">
                  <a16:creationId xmlns:a16="http://schemas.microsoft.com/office/drawing/2014/main" id="{E62DDDFD-B7D4-17CB-E422-A382F588D651}"/>
                </a:ext>
              </a:extLst>
            </p:cNvPr>
            <p:cNvSpPr txBox="1"/>
            <p:nvPr/>
          </p:nvSpPr>
          <p:spPr>
            <a:xfrm>
              <a:off x="6395076" y="3691214"/>
              <a:ext cx="2934695" cy="176017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dirty="0">
                  <a:solidFill>
                    <a:schemeClr val="bg2">
                      <a:lumMod val="50000"/>
                    </a:schemeClr>
                  </a:solidFill>
                </a:rPr>
                <a:t>Partnerships as a cornerstone for successful growth management</a:t>
              </a:r>
            </a:p>
            <a:p>
              <a:pPr marL="285750" indent="-285750">
                <a:spcBef>
                  <a:spcPts val="1200"/>
                </a:spcBef>
                <a:buFont typeface="Arial" panose="020B0604020202020204" pitchFamily="34" charset="0"/>
                <a:buChar char="•"/>
              </a:pPr>
              <a:r>
                <a:rPr lang="en-US" dirty="0">
                  <a:solidFill>
                    <a:schemeClr val="bg2">
                      <a:lumMod val="50000"/>
                    </a:schemeClr>
                  </a:solidFill>
                </a:rPr>
                <a:t>Emphasis on shared responsibility among stakeholders</a:t>
              </a:r>
            </a:p>
          </p:txBody>
        </p:sp>
        <p:sp>
          <p:nvSpPr>
            <p:cNvPr id="24" name="TextBox 23">
              <a:extLst>
                <a:ext uri="{FF2B5EF4-FFF2-40B4-BE49-F238E27FC236}">
                  <a16:creationId xmlns:a16="http://schemas.microsoft.com/office/drawing/2014/main" id="{018CAFF0-2B1E-D908-1EDF-51AA7368135B}"/>
                </a:ext>
              </a:extLst>
            </p:cNvPr>
            <p:cNvSpPr txBox="1"/>
            <p:nvPr/>
          </p:nvSpPr>
          <p:spPr>
            <a:xfrm>
              <a:off x="2196156" y="2993861"/>
              <a:ext cx="2617393" cy="400110"/>
            </a:xfrm>
            <a:prstGeom prst="rect">
              <a:avLst/>
            </a:prstGeom>
            <a:noFill/>
          </p:spPr>
          <p:txBody>
            <a:bodyPr wrap="square">
              <a:spAutoFit/>
            </a:bodyPr>
            <a:lstStyle/>
            <a:p>
              <a:pPr lvl="0" algn="ctr"/>
              <a:r>
                <a:rPr lang="en-US" sz="2000" b="1" dirty="0">
                  <a:solidFill>
                    <a:schemeClr val="bg1"/>
                  </a:solidFill>
                </a:rPr>
                <a:t>Osceola County</a:t>
              </a:r>
            </a:p>
          </p:txBody>
        </p:sp>
        <p:sp>
          <p:nvSpPr>
            <p:cNvPr id="26" name="Oval 25">
              <a:extLst>
                <a:ext uri="{FF2B5EF4-FFF2-40B4-BE49-F238E27FC236}">
                  <a16:creationId xmlns:a16="http://schemas.microsoft.com/office/drawing/2014/main" id="{E4D776CB-E805-8500-0F86-27FE2CFF8B20}"/>
                </a:ext>
              </a:extLst>
            </p:cNvPr>
            <p:cNvSpPr/>
            <p:nvPr/>
          </p:nvSpPr>
          <p:spPr>
            <a:xfrm>
              <a:off x="7277646" y="1838729"/>
              <a:ext cx="1128774" cy="1128774"/>
            </a:xfrm>
            <a:prstGeom prst="ellipse">
              <a:avLst/>
            </a:prstGeom>
            <a:solidFill>
              <a:schemeClr val="bg1"/>
            </a:solidFill>
            <a:ln w="28575">
              <a:solidFill>
                <a:srgbClr val="92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descr="Handshake">
              <a:extLst>
                <a:ext uri="{FF2B5EF4-FFF2-40B4-BE49-F238E27FC236}">
                  <a16:creationId xmlns:a16="http://schemas.microsoft.com/office/drawing/2014/main" id="{5C6DE3A0-FA6D-0F93-A813-71D793FF48AA}"/>
                </a:ext>
              </a:extLst>
            </p:cNvPr>
            <p:cNvSpPr/>
            <p:nvPr/>
          </p:nvSpPr>
          <p:spPr>
            <a:xfrm>
              <a:off x="7352135" y="1934125"/>
              <a:ext cx="979797" cy="937982"/>
            </a:xfrm>
            <a:prstGeom prst="rect">
              <a:avLst/>
            </a:prstGeom>
            <a:blipFill dpi="0" rotWithShape="1">
              <a:blip>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28" name="Oval 27">
              <a:extLst>
                <a:ext uri="{FF2B5EF4-FFF2-40B4-BE49-F238E27FC236}">
                  <a16:creationId xmlns:a16="http://schemas.microsoft.com/office/drawing/2014/main" id="{7EB3D0C4-DBFF-E744-F0EE-803755795519}"/>
                </a:ext>
              </a:extLst>
            </p:cNvPr>
            <p:cNvSpPr/>
            <p:nvPr/>
          </p:nvSpPr>
          <p:spPr>
            <a:xfrm>
              <a:off x="2988674" y="1838729"/>
              <a:ext cx="1128774" cy="1128774"/>
            </a:xfrm>
            <a:prstGeom prst="ellipse">
              <a:avLst/>
            </a:prstGeom>
            <a:solidFill>
              <a:schemeClr val="bg1"/>
            </a:solidFill>
            <a:ln w="28575">
              <a:solidFill>
                <a:srgbClr val="92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28A1AD06-7E58-F237-7122-1C979CAE6894}"/>
                </a:ext>
              </a:extLst>
            </p:cNvPr>
            <p:cNvPicPr>
              <a:picLocks noChangeAspect="1"/>
            </p:cNvPicPr>
            <p:nvPr/>
          </p:nvPicPr>
          <p:blipFill>
            <a:blip r:embed="rId4">
              <a:extLst>
                <a:ext uri="{28A0092B-C50C-407E-A947-70E740481C1C}">
                  <a14:useLocalDpi xmlns:a14="http://schemas.microsoft.com/office/drawing/2010/main" val="0"/>
                </a:ext>
              </a:extLst>
            </a:blip>
            <a:srcRect l="26913" t="18885" r="20452" b="34306"/>
            <a:stretch/>
          </p:blipFill>
          <p:spPr>
            <a:xfrm>
              <a:off x="2895210" y="1750828"/>
              <a:ext cx="1315701" cy="1170063"/>
            </a:xfrm>
            <a:prstGeom prst="rect">
              <a:avLst/>
            </a:prstGeom>
          </p:spPr>
        </p:pic>
      </p:grpSp>
    </p:spTree>
    <p:extLst>
      <p:ext uri="{BB962C8B-B14F-4D97-AF65-F5344CB8AC3E}">
        <p14:creationId xmlns:p14="http://schemas.microsoft.com/office/powerpoint/2010/main" val="2625895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7758E7-6FF1-0F43-9928-630EBB82B994}"/>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6" name="TextBox 5">
            <a:extLst>
              <a:ext uri="{FF2B5EF4-FFF2-40B4-BE49-F238E27FC236}">
                <a16:creationId xmlns:a16="http://schemas.microsoft.com/office/drawing/2014/main" id="{9060671E-42EE-8990-BC64-54A2EAFBACBD}"/>
              </a:ext>
            </a:extLst>
          </p:cNvPr>
          <p:cNvSpPr txBox="1"/>
          <p:nvPr/>
        </p:nvSpPr>
        <p:spPr>
          <a:xfrm>
            <a:off x="1653332" y="1351721"/>
            <a:ext cx="8202431" cy="939716"/>
          </a:xfrm>
          <a:prstGeom prst="rect">
            <a:avLst/>
          </a:prstGeom>
          <a:noFill/>
        </p:spPr>
        <p:txBody>
          <a:bodyPr wrap="square">
            <a:noAutofit/>
          </a:bodyPr>
          <a:lstStyle/>
          <a:p>
            <a:pPr marL="0" lvl="1"/>
            <a:r>
              <a:rPr lang="en-US" sz="2000" b="1" dirty="0">
                <a:latin typeface="Calibri" panose="020F0502020204030204" pitchFamily="34" charset="0"/>
                <a:ea typeface="Times" panose="02020603050405020304" pitchFamily="18" charset="0"/>
                <a:cs typeface="Calibri" panose="020F0502020204030204" pitchFamily="34" charset="0"/>
              </a:rPr>
              <a:t>Osceola County Comprehensive Plan, Land Development Code &amp; GIS Maps </a:t>
            </a:r>
          </a:p>
          <a:p>
            <a:pPr marL="0" lvl="1"/>
            <a:r>
              <a:rPr lang="en-US" sz="2000" b="1" dirty="0">
                <a:solidFill>
                  <a:srgbClr val="92278F"/>
                </a:solidFill>
                <a:latin typeface="Calibri" panose="020F0502020204030204" pitchFamily="34" charset="0"/>
                <a:ea typeface="Times"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www.osceola.org</a:t>
            </a:r>
            <a:endParaRPr lang="en-US" sz="900" dirty="0">
              <a:solidFill>
                <a:prstClr val="black"/>
              </a:solidFill>
              <a:latin typeface="Calibri" panose="020F0502020204030204" pitchFamily="34" charset="0"/>
              <a:ea typeface="Times" panose="02020603050405020304" pitchFamily="18" charset="0"/>
              <a:cs typeface="Calibri" panose="020F0502020204030204" pitchFamily="34" charset="0"/>
            </a:endParaRPr>
          </a:p>
          <a:p>
            <a:pPr marL="0" lvl="1" algn="ctr">
              <a:buFont typeface="Wingdings" panose="05000000000000000000" pitchFamily="2" charset="2"/>
              <a:buChar char="§"/>
            </a:pPr>
            <a:endParaRPr lang="en-US" sz="2000" b="1" dirty="0">
              <a:latin typeface="Calibri" panose="020F0502020204030204" pitchFamily="34" charset="0"/>
              <a:ea typeface="Times" panose="02020603050405020304" pitchFamily="18" charset="0"/>
              <a:cs typeface="Calibri" panose="020F0502020204030204" pitchFamily="34" charset="0"/>
            </a:endParaRPr>
          </a:p>
        </p:txBody>
      </p:sp>
      <p:sp>
        <p:nvSpPr>
          <p:cNvPr id="2" name="Title 1">
            <a:extLst>
              <a:ext uri="{FF2B5EF4-FFF2-40B4-BE49-F238E27FC236}">
                <a16:creationId xmlns:a16="http://schemas.microsoft.com/office/drawing/2014/main" id="{8E73ED8D-FC70-216B-4293-4ED8AB247F30}"/>
              </a:ext>
            </a:extLst>
          </p:cNvPr>
          <p:cNvSpPr>
            <a:spLocks noGrp="1"/>
          </p:cNvSpPr>
          <p:nvPr>
            <p:ph type="title"/>
          </p:nvPr>
        </p:nvSpPr>
        <p:spPr/>
        <p:txBody>
          <a:bodyPr>
            <a:normAutofit/>
          </a:bodyPr>
          <a:lstStyle/>
          <a:p>
            <a:r>
              <a:rPr lang="en-US" b="1" dirty="0">
                <a:solidFill>
                  <a:srgbClr val="7030A0"/>
                </a:solidFill>
                <a:latin typeface="+mn-lt"/>
              </a:rPr>
              <a:t>Links for Information</a:t>
            </a:r>
          </a:p>
        </p:txBody>
      </p:sp>
      <p:sp>
        <p:nvSpPr>
          <p:cNvPr id="8" name="TextBox 7">
            <a:extLst>
              <a:ext uri="{FF2B5EF4-FFF2-40B4-BE49-F238E27FC236}">
                <a16:creationId xmlns:a16="http://schemas.microsoft.com/office/drawing/2014/main" id="{BA54189A-3BDB-71A0-F599-4699BC3AB533}"/>
              </a:ext>
            </a:extLst>
          </p:cNvPr>
          <p:cNvSpPr txBox="1"/>
          <p:nvPr/>
        </p:nvSpPr>
        <p:spPr>
          <a:xfrm>
            <a:off x="1756683" y="2568648"/>
            <a:ext cx="7988300" cy="677108"/>
          </a:xfrm>
          <a:prstGeom prst="rect">
            <a:avLst/>
          </a:prstGeom>
          <a:noFill/>
        </p:spPr>
        <p:txBody>
          <a:bodyPr wrap="square">
            <a:spAutoFit/>
          </a:bodyPr>
          <a:lstStyle/>
          <a:p>
            <a:pPr marL="0" marR="0" lvl="1" defTabSz="914400" rtl="0" eaLnBrk="1" fontAlgn="auto" latinLnBrk="0" hangingPunct="1">
              <a:lnSpc>
                <a:spcPct val="100000"/>
              </a:lnSpc>
              <a:spcBef>
                <a:spcPts val="0"/>
              </a:spcBef>
              <a:spcAft>
                <a:spcPts val="0"/>
              </a:spcAft>
              <a:buClrTx/>
              <a:buSzTx/>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panose="02020603050405020304" pitchFamily="18" charset="0"/>
                <a:cs typeface="Calibri" panose="020F0502020204030204" pitchFamily="34" charset="0"/>
              </a:rPr>
              <a:t>Future Land Use Information</a:t>
            </a:r>
          </a:p>
          <a:p>
            <a:pPr marL="0" lvl="1"/>
            <a:r>
              <a:rPr lang="en-US" b="1" dirty="0">
                <a:latin typeface="Calibri" panose="020F0502020204030204" pitchFamily="34" charset="0"/>
                <a:ea typeface="Times" panose="02020603050405020304" pitchFamily="18" charset="0"/>
                <a:cs typeface="Calibri" panose="020F0502020204030204" pitchFamily="34" charset="0"/>
                <a:hlinkClick r:id="rId4"/>
              </a:rPr>
              <a:t>https://library.municode.com/fl/osceola_county/codes/comprehensive_plan</a:t>
            </a:r>
            <a:endParaRPr lang="en-US" b="1" dirty="0">
              <a:latin typeface="Calibri" panose="020F0502020204030204" pitchFamily="34" charset="0"/>
              <a:ea typeface="Times"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E62BB2A4-979B-C66D-69D0-986F7435F845}"/>
              </a:ext>
            </a:extLst>
          </p:cNvPr>
          <p:cNvSpPr txBox="1"/>
          <p:nvPr/>
        </p:nvSpPr>
        <p:spPr>
          <a:xfrm>
            <a:off x="1776966" y="3816648"/>
            <a:ext cx="8826500" cy="677108"/>
          </a:xfrm>
          <a:prstGeom prst="rect">
            <a:avLst/>
          </a:prstGeom>
          <a:noFill/>
        </p:spPr>
        <p:txBody>
          <a:bodyPr wrap="square">
            <a:spAutoFit/>
          </a:bodyPr>
          <a:lstStyle/>
          <a:p>
            <a:pPr marL="0" lvl="1"/>
            <a:r>
              <a:rPr lang="en-US" sz="2000" b="1" dirty="0">
                <a:latin typeface="Calibri" panose="020F0502020204030204" pitchFamily="34" charset="0"/>
                <a:ea typeface="Times" panose="02020603050405020304" pitchFamily="18" charset="0"/>
                <a:cs typeface="Calibri" panose="020F0502020204030204" pitchFamily="34" charset="0"/>
              </a:rPr>
              <a:t>Zoning Information</a:t>
            </a:r>
          </a:p>
          <a:p>
            <a:pPr marL="0" lvl="1"/>
            <a:r>
              <a:rPr lang="en-US" b="1" u="sng" dirty="0">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https://</a:t>
            </a:r>
            <a:r>
              <a:rPr lang="en-US" b="1" u="sng" dirty="0" err="1">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library.municode.com</a:t>
            </a:r>
            <a:r>
              <a:rPr lang="en-US" b="1" u="sng" dirty="0">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a:t>
            </a:r>
            <a:r>
              <a:rPr lang="en-US" b="1" u="sng" dirty="0" err="1">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fl</a:t>
            </a:r>
            <a:r>
              <a:rPr lang="en-US" b="1" u="sng" dirty="0">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a:t>
            </a:r>
            <a:r>
              <a:rPr lang="en-US" b="1" u="sng" dirty="0" err="1">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osceola_county</a:t>
            </a:r>
            <a:r>
              <a:rPr lang="en-US" b="1" u="sng" dirty="0">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/codes/</a:t>
            </a:r>
            <a:r>
              <a:rPr lang="en-US" b="1" u="sng" dirty="0" err="1">
                <a:solidFill>
                  <a:schemeClr val="accent6">
                    <a:lumMod val="75000"/>
                  </a:schemeClr>
                </a:solidFill>
                <a:latin typeface="Calibri" panose="020F0502020204030204" pitchFamily="34" charset="0"/>
                <a:ea typeface="Times" panose="02020603050405020304" pitchFamily="18" charset="0"/>
                <a:cs typeface="Calibri" panose="020F0502020204030204" pitchFamily="34" charset="0"/>
              </a:rPr>
              <a:t>land_development_code</a:t>
            </a:r>
            <a:endParaRPr lang="en-US" b="1" u="sng" dirty="0">
              <a:solidFill>
                <a:srgbClr val="00B050"/>
              </a:solidFill>
              <a:latin typeface="Calibri" panose="020F0502020204030204" pitchFamily="34" charset="0"/>
              <a:ea typeface="Times"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3B836200-6DFD-5D87-ACF2-1425510B6EAB}"/>
              </a:ext>
            </a:extLst>
          </p:cNvPr>
          <p:cNvPicPr>
            <a:picLocks noChangeAspect="1"/>
          </p:cNvPicPr>
          <p:nvPr/>
        </p:nvPicPr>
        <p:blipFill>
          <a:blip r:embed="rId5">
            <a:extLst>
              <a:ext uri="{28A0092B-C50C-407E-A947-70E740481C1C}">
                <a14:useLocalDpi xmlns:a14="http://schemas.microsoft.com/office/drawing/2010/main" val="0"/>
              </a:ext>
            </a:extLst>
          </a:blip>
          <a:srcRect l="30828" t="9629" r="41379" b="70000"/>
          <a:stretch/>
        </p:blipFill>
        <p:spPr>
          <a:xfrm>
            <a:off x="638831" y="2415783"/>
            <a:ext cx="1074634" cy="1019269"/>
          </a:xfrm>
          <a:prstGeom prst="rect">
            <a:avLst/>
          </a:prstGeom>
        </p:spPr>
      </p:pic>
      <p:pic>
        <p:nvPicPr>
          <p:cNvPr id="13" name="Picture 12">
            <a:extLst>
              <a:ext uri="{FF2B5EF4-FFF2-40B4-BE49-F238E27FC236}">
                <a16:creationId xmlns:a16="http://schemas.microsoft.com/office/drawing/2014/main" id="{4EAA6123-BFC7-8A3A-BBD9-656EAB2013C0}"/>
              </a:ext>
            </a:extLst>
          </p:cNvPr>
          <p:cNvPicPr>
            <a:picLocks noChangeAspect="1"/>
          </p:cNvPicPr>
          <p:nvPr/>
        </p:nvPicPr>
        <p:blipFill>
          <a:blip r:embed="rId5">
            <a:extLst>
              <a:ext uri="{28A0092B-C50C-407E-A947-70E740481C1C}">
                <a14:useLocalDpi xmlns:a14="http://schemas.microsoft.com/office/drawing/2010/main" val="0"/>
              </a:ext>
            </a:extLst>
          </a:blip>
          <a:srcRect l="31307" t="39815" r="43024" b="39815"/>
          <a:stretch/>
        </p:blipFill>
        <p:spPr>
          <a:xfrm>
            <a:off x="660865" y="3642338"/>
            <a:ext cx="992467" cy="1019269"/>
          </a:xfrm>
          <a:prstGeom prst="rect">
            <a:avLst/>
          </a:prstGeom>
        </p:spPr>
      </p:pic>
      <p:pic>
        <p:nvPicPr>
          <p:cNvPr id="7" name="Picture 6">
            <a:extLst>
              <a:ext uri="{FF2B5EF4-FFF2-40B4-BE49-F238E27FC236}">
                <a16:creationId xmlns:a16="http://schemas.microsoft.com/office/drawing/2014/main" id="{CCEE39DE-4342-7616-49C6-B42B1E4EB5BD}"/>
              </a:ext>
            </a:extLst>
          </p:cNvPr>
          <p:cNvPicPr>
            <a:picLocks noChangeAspect="1"/>
          </p:cNvPicPr>
          <p:nvPr/>
        </p:nvPicPr>
        <p:blipFill>
          <a:blip r:embed="rId6">
            <a:extLst>
              <a:ext uri="{28A0092B-C50C-407E-A947-70E740481C1C}">
                <a14:useLocalDpi xmlns:a14="http://schemas.microsoft.com/office/drawing/2010/main" val="0"/>
              </a:ext>
            </a:extLst>
          </a:blip>
          <a:srcRect l="31747" t="8032" r="42585" b="71598"/>
          <a:stretch/>
        </p:blipFill>
        <p:spPr>
          <a:xfrm>
            <a:off x="660865" y="1189228"/>
            <a:ext cx="992467" cy="1019269"/>
          </a:xfrm>
          <a:prstGeom prst="rect">
            <a:avLst/>
          </a:prstGeom>
        </p:spPr>
      </p:pic>
      <p:sp>
        <p:nvSpPr>
          <p:cNvPr id="4" name="TextBox 3">
            <a:extLst>
              <a:ext uri="{FF2B5EF4-FFF2-40B4-BE49-F238E27FC236}">
                <a16:creationId xmlns:a16="http://schemas.microsoft.com/office/drawing/2014/main" id="{90895BF7-F121-02EF-9967-C582C3C96000}"/>
              </a:ext>
            </a:extLst>
          </p:cNvPr>
          <p:cNvSpPr txBox="1"/>
          <p:nvPr/>
        </p:nvSpPr>
        <p:spPr>
          <a:xfrm>
            <a:off x="1786627" y="5078890"/>
            <a:ext cx="10846570" cy="677108"/>
          </a:xfrm>
          <a:prstGeom prst="rect">
            <a:avLst/>
          </a:prstGeom>
          <a:noFill/>
        </p:spPr>
        <p:txBody>
          <a:bodyPr wrap="square">
            <a:spAutoFit/>
          </a:bodyPr>
          <a:lstStyle/>
          <a:p>
            <a:pPr marL="9525" lvl="1"/>
            <a:r>
              <a:rPr lang="en-US" sz="2000" b="1" dirty="0">
                <a:solidFill>
                  <a:prstClr val="black"/>
                </a:solidFill>
                <a:latin typeface="Calibri" panose="020F0502020204030204" pitchFamily="34" charset="0"/>
                <a:cs typeface="Calibri" panose="020F0502020204030204" pitchFamily="34" charset="0"/>
              </a:rPr>
              <a:t>Transportation and Transit Website</a:t>
            </a:r>
          </a:p>
          <a:p>
            <a:pPr marL="9525" lvl="1"/>
            <a:r>
              <a:rPr lang="en-US" b="1" u="sng" dirty="0">
                <a:solidFill>
                  <a:srgbClr val="ED7D31"/>
                </a:solidFill>
                <a:latin typeface="Calibri" panose="020F0502020204030204" pitchFamily="34" charset="0"/>
                <a:ea typeface="Times" panose="02020603050405020304" pitchFamily="18" charset="0"/>
                <a:cs typeface="Calibri" panose="020F0502020204030204" pitchFamily="34" charset="0"/>
              </a:rPr>
              <a:t>https://</a:t>
            </a:r>
            <a:r>
              <a:rPr lang="en-US" b="1" u="sng" dirty="0" err="1">
                <a:solidFill>
                  <a:srgbClr val="ED7D31"/>
                </a:solidFill>
                <a:latin typeface="Calibri" panose="020F0502020204030204" pitchFamily="34" charset="0"/>
                <a:ea typeface="Times" panose="02020603050405020304" pitchFamily="18" charset="0"/>
                <a:cs typeface="Calibri" panose="020F0502020204030204" pitchFamily="34" charset="0"/>
              </a:rPr>
              <a:t>www.osceola.org</a:t>
            </a:r>
            <a:r>
              <a:rPr lang="en-US" b="1" u="sng" dirty="0">
                <a:solidFill>
                  <a:srgbClr val="ED7D31"/>
                </a:solidFill>
                <a:latin typeface="Calibri" panose="020F0502020204030204" pitchFamily="34" charset="0"/>
                <a:ea typeface="Times" panose="02020603050405020304" pitchFamily="18" charset="0"/>
                <a:cs typeface="Calibri" panose="020F0502020204030204" pitchFamily="34" charset="0"/>
              </a:rPr>
              <a:t>/Community/Transportation-and-Transit/Transportation-Improvement-Projects</a:t>
            </a:r>
          </a:p>
        </p:txBody>
      </p:sp>
      <p:pic>
        <p:nvPicPr>
          <p:cNvPr id="11" name="Picture 10">
            <a:extLst>
              <a:ext uri="{FF2B5EF4-FFF2-40B4-BE49-F238E27FC236}">
                <a16:creationId xmlns:a16="http://schemas.microsoft.com/office/drawing/2014/main" id="{87F69116-6736-4144-7B2D-3FB3F2F59EAA}"/>
              </a:ext>
            </a:extLst>
          </p:cNvPr>
          <p:cNvPicPr>
            <a:picLocks noChangeAspect="1"/>
          </p:cNvPicPr>
          <p:nvPr/>
        </p:nvPicPr>
        <p:blipFill>
          <a:blip r:embed="rId7">
            <a:extLst>
              <a:ext uri="{28A0092B-C50C-407E-A947-70E740481C1C}">
                <a14:useLocalDpi xmlns:a14="http://schemas.microsoft.com/office/drawing/2010/main" val="0"/>
              </a:ext>
            </a:extLst>
          </a:blip>
          <a:srcRect l="31220" t="74814" r="43001" b="4816"/>
          <a:stretch/>
        </p:blipFill>
        <p:spPr>
          <a:xfrm>
            <a:off x="638831" y="4868892"/>
            <a:ext cx="996717" cy="1019269"/>
          </a:xfrm>
          <a:prstGeom prst="rect">
            <a:avLst/>
          </a:prstGeom>
        </p:spPr>
      </p:pic>
    </p:spTree>
    <p:extLst>
      <p:ext uri="{BB962C8B-B14F-4D97-AF65-F5344CB8AC3E}">
        <p14:creationId xmlns:p14="http://schemas.microsoft.com/office/powerpoint/2010/main" val="1798002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64C6-4212-2CC3-631C-6D7B967A833C}"/>
              </a:ext>
            </a:extLst>
          </p:cNvPr>
          <p:cNvSpPr>
            <a:spLocks noGrp="1"/>
          </p:cNvSpPr>
          <p:nvPr>
            <p:ph type="title"/>
          </p:nvPr>
        </p:nvSpPr>
        <p:spPr>
          <a:xfrm>
            <a:off x="2387600" y="1587520"/>
            <a:ext cx="6280912" cy="1311128"/>
          </a:xfrm>
        </p:spPr>
        <p:txBody>
          <a:bodyPr/>
          <a:lstStyle/>
          <a:p>
            <a:r>
              <a:rPr lang="en-US" b="1" dirty="0">
                <a:solidFill>
                  <a:srgbClr val="92278F"/>
                </a:solidFill>
                <a:latin typeface="Gotham Bold"/>
              </a:rPr>
              <a:t>Thank you! Questions?</a:t>
            </a:r>
          </a:p>
        </p:txBody>
      </p:sp>
      <p:sp>
        <p:nvSpPr>
          <p:cNvPr id="3" name="TextBox 2">
            <a:extLst>
              <a:ext uri="{FF2B5EF4-FFF2-40B4-BE49-F238E27FC236}">
                <a16:creationId xmlns:a16="http://schemas.microsoft.com/office/drawing/2014/main" id="{1DF4D81A-48D6-2756-581E-87573BEAB2BD}"/>
              </a:ext>
            </a:extLst>
          </p:cNvPr>
          <p:cNvSpPr txBox="1"/>
          <p:nvPr/>
        </p:nvSpPr>
        <p:spPr>
          <a:xfrm>
            <a:off x="2616200" y="2759024"/>
            <a:ext cx="3771225" cy="1200329"/>
          </a:xfrm>
          <a:prstGeom prst="rect">
            <a:avLst/>
          </a:prstGeom>
          <a:noFill/>
        </p:spPr>
        <p:txBody>
          <a:bodyPr wrap="none" rtlCol="0">
            <a:spAutoFit/>
          </a:bodyPr>
          <a:lstStyle/>
          <a:p>
            <a:r>
              <a:rPr lang="en-US" b="1" dirty="0">
                <a:solidFill>
                  <a:srgbClr val="92278F"/>
                </a:solidFill>
              </a:rPr>
              <a:t>Cori Carpenter</a:t>
            </a:r>
          </a:p>
          <a:p>
            <a:r>
              <a:rPr lang="en-US" dirty="0">
                <a:hlinkClick r:id="rId3"/>
              </a:rPr>
              <a:t>Cori.Carpenter@osceola.org</a:t>
            </a:r>
            <a:r>
              <a:rPr lang="en-US" dirty="0"/>
              <a:t> </a:t>
            </a:r>
          </a:p>
          <a:p>
            <a:r>
              <a:rPr lang="en-US" b="1" dirty="0">
                <a:solidFill>
                  <a:srgbClr val="92278F"/>
                </a:solidFill>
              </a:rPr>
              <a:t>P: 407.742.0296</a:t>
            </a:r>
            <a:br>
              <a:rPr lang="en-US" b="1" dirty="0">
                <a:solidFill>
                  <a:srgbClr val="92278F"/>
                </a:solidFill>
              </a:rPr>
            </a:br>
            <a:r>
              <a:rPr lang="en-US" b="1" dirty="0">
                <a:solidFill>
                  <a:srgbClr val="92278F"/>
                </a:solidFill>
              </a:rPr>
              <a:t>Director Planning, Zoning, and Design</a:t>
            </a:r>
          </a:p>
        </p:txBody>
      </p:sp>
      <p:sp>
        <p:nvSpPr>
          <p:cNvPr id="4" name="TextBox 3">
            <a:extLst>
              <a:ext uri="{FF2B5EF4-FFF2-40B4-BE49-F238E27FC236}">
                <a16:creationId xmlns:a16="http://schemas.microsoft.com/office/drawing/2014/main" id="{EF735921-C5FD-6A58-C0A2-BA9EAA97FD5C}"/>
              </a:ext>
            </a:extLst>
          </p:cNvPr>
          <p:cNvSpPr txBox="1"/>
          <p:nvPr/>
        </p:nvSpPr>
        <p:spPr>
          <a:xfrm>
            <a:off x="2616200" y="4174799"/>
            <a:ext cx="3553730" cy="1200329"/>
          </a:xfrm>
          <a:prstGeom prst="rect">
            <a:avLst/>
          </a:prstGeom>
          <a:noFill/>
        </p:spPr>
        <p:txBody>
          <a:bodyPr wrap="none" rtlCol="0">
            <a:spAutoFit/>
          </a:bodyPr>
          <a:lstStyle/>
          <a:p>
            <a:r>
              <a:rPr lang="en-US" b="1" dirty="0">
                <a:solidFill>
                  <a:srgbClr val="92278F"/>
                </a:solidFill>
              </a:rPr>
              <a:t>Jennifer A. Stults, AICP CTP, CPM</a:t>
            </a:r>
          </a:p>
          <a:p>
            <a:r>
              <a:rPr lang="en-US" dirty="0">
                <a:hlinkClick r:id="rId4"/>
              </a:rPr>
              <a:t>Jennifer.Stults@osceola.org</a:t>
            </a:r>
            <a:endParaRPr lang="en-US" dirty="0"/>
          </a:p>
          <a:p>
            <a:r>
              <a:rPr lang="en-US" b="1" dirty="0">
                <a:solidFill>
                  <a:srgbClr val="92278F"/>
                </a:solidFill>
              </a:rPr>
              <a:t>P: 407.742.7813</a:t>
            </a:r>
            <a:br>
              <a:rPr lang="en-US" b="1" dirty="0">
                <a:solidFill>
                  <a:srgbClr val="92278F"/>
                </a:solidFill>
              </a:rPr>
            </a:br>
            <a:r>
              <a:rPr lang="en-US" b="1" dirty="0">
                <a:solidFill>
                  <a:srgbClr val="92278F"/>
                </a:solidFill>
              </a:rPr>
              <a:t>Director of Transportation Planning</a:t>
            </a:r>
          </a:p>
        </p:txBody>
      </p:sp>
    </p:spTree>
    <p:extLst>
      <p:ext uri="{BB962C8B-B14F-4D97-AF65-F5344CB8AC3E}">
        <p14:creationId xmlns:p14="http://schemas.microsoft.com/office/powerpoint/2010/main" val="283924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E4C-C43C-B897-8C41-F61152C585D2}"/>
              </a:ext>
            </a:extLst>
          </p:cNvPr>
          <p:cNvSpPr>
            <a:spLocks noGrp="1"/>
          </p:cNvSpPr>
          <p:nvPr>
            <p:ph type="title"/>
          </p:nvPr>
        </p:nvSpPr>
        <p:spPr/>
        <p:txBody>
          <a:bodyPr>
            <a:normAutofit/>
          </a:bodyPr>
          <a:lstStyle/>
          <a:p>
            <a:r>
              <a:rPr lang="en-US" sz="4000" b="1" dirty="0">
                <a:solidFill>
                  <a:srgbClr val="92278F"/>
                </a:solidFill>
                <a:latin typeface="+mn-lt"/>
              </a:rPr>
              <a:t>Osceola County population increase</a:t>
            </a:r>
          </a:p>
        </p:txBody>
      </p:sp>
      <p:graphicFrame>
        <p:nvGraphicFramePr>
          <p:cNvPr id="6" name="Table 5">
            <a:extLst>
              <a:ext uri="{FF2B5EF4-FFF2-40B4-BE49-F238E27FC236}">
                <a16:creationId xmlns:a16="http://schemas.microsoft.com/office/drawing/2014/main" id="{BCBFB6CA-3E60-1F32-D23B-08E91803AC02}"/>
              </a:ext>
            </a:extLst>
          </p:cNvPr>
          <p:cNvGraphicFramePr>
            <a:graphicFrameLocks noGrp="1"/>
          </p:cNvGraphicFramePr>
          <p:nvPr>
            <p:extLst>
              <p:ext uri="{D42A27DB-BD31-4B8C-83A1-F6EECF244321}">
                <p14:modId xmlns:p14="http://schemas.microsoft.com/office/powerpoint/2010/main" val="3684346096"/>
              </p:ext>
            </p:extLst>
          </p:nvPr>
        </p:nvGraphicFramePr>
        <p:xfrm>
          <a:off x="1034002" y="1584024"/>
          <a:ext cx="9065440" cy="4142050"/>
        </p:xfrm>
        <a:graphic>
          <a:graphicData uri="http://schemas.openxmlformats.org/drawingml/2006/table">
            <a:tbl>
              <a:tblPr firstRow="1" firstCol="1" bandRow="1">
                <a:tableStyleId>{1FECB4D8-DB02-4DC6-A0A2-4F2EBAE1DC90}</a:tableStyleId>
              </a:tblPr>
              <a:tblGrid>
                <a:gridCol w="1619210">
                  <a:extLst>
                    <a:ext uri="{9D8B030D-6E8A-4147-A177-3AD203B41FA5}">
                      <a16:colId xmlns:a16="http://schemas.microsoft.com/office/drawing/2014/main" val="2507946435"/>
                    </a:ext>
                  </a:extLst>
                </a:gridCol>
                <a:gridCol w="2217240">
                  <a:extLst>
                    <a:ext uri="{9D8B030D-6E8A-4147-A177-3AD203B41FA5}">
                      <a16:colId xmlns:a16="http://schemas.microsoft.com/office/drawing/2014/main" val="1877919917"/>
                    </a:ext>
                  </a:extLst>
                </a:gridCol>
                <a:gridCol w="2799265">
                  <a:extLst>
                    <a:ext uri="{9D8B030D-6E8A-4147-A177-3AD203B41FA5}">
                      <a16:colId xmlns:a16="http://schemas.microsoft.com/office/drawing/2014/main" val="4089508776"/>
                    </a:ext>
                  </a:extLst>
                </a:gridCol>
                <a:gridCol w="2429725">
                  <a:extLst>
                    <a:ext uri="{9D8B030D-6E8A-4147-A177-3AD203B41FA5}">
                      <a16:colId xmlns:a16="http://schemas.microsoft.com/office/drawing/2014/main" val="1458281699"/>
                    </a:ext>
                  </a:extLst>
                </a:gridCol>
              </a:tblGrid>
              <a:tr h="640966">
                <a:tc>
                  <a:txBody>
                    <a:bodyPr/>
                    <a:lstStyle/>
                    <a:p>
                      <a:pPr marL="0" marR="0">
                        <a:lnSpc>
                          <a:spcPct val="107000"/>
                        </a:lnSpc>
                        <a:spcBef>
                          <a:spcPts val="0"/>
                        </a:spcBef>
                        <a:spcAft>
                          <a:spcPts val="0"/>
                        </a:spcAft>
                      </a:pPr>
                      <a:r>
                        <a:rPr lang="en-US" sz="2200" dirty="0">
                          <a:effectLst/>
                          <a:latin typeface="+mn-lt"/>
                        </a:rPr>
                        <a:t>Year</a:t>
                      </a:r>
                      <a:endParaRPr lang="en-US" sz="22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ea typeface="Calibri" panose="020F0502020204030204" pitchFamily="34" charset="0"/>
                          <a:cs typeface="Times New Roman" panose="02020603050405020304" pitchFamily="18" charset="0"/>
                        </a:rPr>
                        <a:t>Population</a:t>
                      </a: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Increase </a:t>
                      </a:r>
                    </a:p>
                    <a:p>
                      <a:pPr marL="0" marR="0" algn="r">
                        <a:lnSpc>
                          <a:spcPct val="107000"/>
                        </a:lnSpc>
                        <a:spcBef>
                          <a:spcPts val="0"/>
                        </a:spcBef>
                        <a:spcAft>
                          <a:spcPts val="0"/>
                        </a:spcAft>
                      </a:pPr>
                      <a:r>
                        <a:rPr lang="en-US" sz="1400" dirty="0">
                          <a:effectLst/>
                          <a:latin typeface="+mn-lt"/>
                        </a:rPr>
                        <a:t>(from previous decade)</a:t>
                      </a:r>
                      <a:endParaRPr lang="en-US" sz="14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Percent Growth</a:t>
                      </a:r>
                      <a:endParaRPr lang="en-US" sz="22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4123378321"/>
                  </a:ext>
                </a:extLst>
              </a:tr>
              <a:tr h="554724">
                <a:tc>
                  <a:txBody>
                    <a:bodyPr/>
                    <a:lstStyle/>
                    <a:p>
                      <a:pPr marL="0" marR="0">
                        <a:lnSpc>
                          <a:spcPct val="107000"/>
                        </a:lnSpc>
                        <a:spcBef>
                          <a:spcPts val="0"/>
                        </a:spcBef>
                        <a:spcAft>
                          <a:spcPts val="0"/>
                        </a:spcAft>
                      </a:pPr>
                      <a:r>
                        <a:rPr lang="en-US" sz="2200" b="0" dirty="0">
                          <a:effectLst/>
                          <a:latin typeface="+mn-lt"/>
                        </a:rPr>
                        <a:t>1960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19,029</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7,623</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67%</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857701747"/>
                  </a:ext>
                </a:extLst>
              </a:tr>
              <a:tr h="491060">
                <a:tc>
                  <a:txBody>
                    <a:bodyPr/>
                    <a:lstStyle/>
                    <a:p>
                      <a:pPr marL="0" marR="0">
                        <a:lnSpc>
                          <a:spcPct val="107000"/>
                        </a:lnSpc>
                        <a:spcBef>
                          <a:spcPts val="0"/>
                        </a:spcBef>
                        <a:spcAft>
                          <a:spcPts val="0"/>
                        </a:spcAft>
                      </a:pPr>
                      <a:r>
                        <a:rPr lang="en-US" sz="2200" b="0" dirty="0">
                          <a:effectLst/>
                          <a:latin typeface="+mn-lt"/>
                        </a:rPr>
                        <a:t>1970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25,267</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6,238</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33%</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3653628645"/>
                  </a:ext>
                </a:extLst>
              </a:tr>
              <a:tr h="491060">
                <a:tc>
                  <a:txBody>
                    <a:bodyPr/>
                    <a:lstStyle/>
                    <a:p>
                      <a:pPr marL="0" marR="0">
                        <a:lnSpc>
                          <a:spcPct val="107000"/>
                        </a:lnSpc>
                        <a:spcBef>
                          <a:spcPts val="0"/>
                        </a:spcBef>
                        <a:spcAft>
                          <a:spcPts val="0"/>
                        </a:spcAft>
                      </a:pPr>
                      <a:r>
                        <a:rPr lang="en-US" sz="2200" b="0" dirty="0">
                          <a:effectLst/>
                          <a:latin typeface="+mn-lt"/>
                        </a:rPr>
                        <a:t>1980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49,287</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24,020</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95%</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2764716908"/>
                  </a:ext>
                </a:extLst>
              </a:tr>
              <a:tr h="491060">
                <a:tc>
                  <a:txBody>
                    <a:bodyPr/>
                    <a:lstStyle/>
                    <a:p>
                      <a:pPr marL="0" marR="0">
                        <a:lnSpc>
                          <a:spcPct val="107000"/>
                        </a:lnSpc>
                        <a:spcBef>
                          <a:spcPts val="0"/>
                        </a:spcBef>
                        <a:spcAft>
                          <a:spcPts val="0"/>
                        </a:spcAft>
                      </a:pPr>
                      <a:r>
                        <a:rPr lang="en-US" sz="2200" b="0" dirty="0">
                          <a:effectLst/>
                          <a:latin typeface="+mn-lt"/>
                        </a:rPr>
                        <a:t>1990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107,728</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58,441</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119%</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1238621847"/>
                  </a:ext>
                </a:extLst>
              </a:tr>
              <a:tr h="491060">
                <a:tc>
                  <a:txBody>
                    <a:bodyPr/>
                    <a:lstStyle/>
                    <a:p>
                      <a:pPr marL="0" marR="0">
                        <a:lnSpc>
                          <a:spcPct val="107000"/>
                        </a:lnSpc>
                        <a:spcBef>
                          <a:spcPts val="0"/>
                        </a:spcBef>
                        <a:spcAft>
                          <a:spcPts val="0"/>
                        </a:spcAft>
                      </a:pPr>
                      <a:r>
                        <a:rPr lang="en-US" sz="2200" b="0" dirty="0">
                          <a:effectLst/>
                          <a:latin typeface="+mn-lt"/>
                        </a:rPr>
                        <a:t>2000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172,493</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64,765</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60%</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1406670407"/>
                  </a:ext>
                </a:extLst>
              </a:tr>
              <a:tr h="491060">
                <a:tc>
                  <a:txBody>
                    <a:bodyPr/>
                    <a:lstStyle/>
                    <a:p>
                      <a:pPr marL="0" marR="0">
                        <a:lnSpc>
                          <a:spcPct val="107000"/>
                        </a:lnSpc>
                        <a:spcBef>
                          <a:spcPts val="0"/>
                        </a:spcBef>
                        <a:spcAft>
                          <a:spcPts val="0"/>
                        </a:spcAft>
                      </a:pPr>
                      <a:r>
                        <a:rPr lang="en-US" sz="2200" b="0" dirty="0">
                          <a:effectLst/>
                          <a:latin typeface="+mn-lt"/>
                        </a:rPr>
                        <a:t>2010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268,685</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96,192</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56%</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1115287825"/>
                  </a:ext>
                </a:extLst>
              </a:tr>
              <a:tr h="491060">
                <a:tc>
                  <a:txBody>
                    <a:bodyPr/>
                    <a:lstStyle/>
                    <a:p>
                      <a:pPr marL="0" marR="0">
                        <a:lnSpc>
                          <a:spcPct val="107000"/>
                        </a:lnSpc>
                        <a:spcBef>
                          <a:spcPts val="0"/>
                        </a:spcBef>
                        <a:spcAft>
                          <a:spcPts val="0"/>
                        </a:spcAft>
                      </a:pPr>
                      <a:r>
                        <a:rPr lang="en-US" sz="2200" b="0" dirty="0">
                          <a:effectLst/>
                          <a:latin typeface="+mn-lt"/>
                        </a:rPr>
                        <a:t>2020</a:t>
                      </a:r>
                      <a:endParaRPr lang="en-US" sz="1900" b="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algn="r" fontAlgn="ctr"/>
                      <a:r>
                        <a:rPr lang="en-US" sz="2200" u="none" strike="noStrike" dirty="0">
                          <a:effectLst/>
                          <a:latin typeface="+mn-lt"/>
                        </a:rPr>
                        <a:t>387,055</a:t>
                      </a:r>
                      <a:endParaRPr lang="en-US" sz="2200" b="0" i="0" u="none" strike="noStrike" dirty="0">
                        <a:solidFill>
                          <a:srgbClr val="000000"/>
                        </a:solidFill>
                        <a:effectLst/>
                        <a:latin typeface="+mn-lt"/>
                      </a:endParaRPr>
                    </a:p>
                  </a:txBody>
                  <a:tcPr marL="5775" marR="5775" marT="5775" marB="0" anchor="ctr"/>
                </a:tc>
                <a:tc>
                  <a:txBody>
                    <a:bodyPr/>
                    <a:lstStyle/>
                    <a:p>
                      <a:pPr marL="0" marR="0" algn="r">
                        <a:lnSpc>
                          <a:spcPct val="107000"/>
                        </a:lnSpc>
                        <a:spcBef>
                          <a:spcPts val="0"/>
                        </a:spcBef>
                        <a:spcAft>
                          <a:spcPts val="0"/>
                        </a:spcAft>
                      </a:pPr>
                      <a:r>
                        <a:rPr lang="en-US" sz="2200" dirty="0">
                          <a:effectLst/>
                          <a:latin typeface="+mn-lt"/>
                        </a:rPr>
                        <a:t>118,370</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tc>
                  <a:txBody>
                    <a:bodyPr/>
                    <a:lstStyle/>
                    <a:p>
                      <a:pPr marL="0" marR="0" algn="r">
                        <a:lnSpc>
                          <a:spcPct val="107000"/>
                        </a:lnSpc>
                        <a:spcBef>
                          <a:spcPts val="0"/>
                        </a:spcBef>
                        <a:spcAft>
                          <a:spcPts val="0"/>
                        </a:spcAft>
                      </a:pPr>
                      <a:r>
                        <a:rPr lang="en-US" sz="2200" dirty="0">
                          <a:effectLst/>
                          <a:latin typeface="+mn-lt"/>
                        </a:rPr>
                        <a:t>44%</a:t>
                      </a:r>
                      <a:endParaRPr lang="en-US" sz="1900" dirty="0">
                        <a:effectLst/>
                        <a:latin typeface="+mn-lt"/>
                        <a:ea typeface="Calibri" panose="020F0502020204030204" pitchFamily="34" charset="0"/>
                        <a:cs typeface="Times New Roman" panose="02020603050405020304" pitchFamily="18" charset="0"/>
                      </a:endParaRPr>
                    </a:p>
                  </a:txBody>
                  <a:tcPr marL="83146" marR="83146" marT="0" marB="0" anchor="ctr"/>
                </a:tc>
                <a:extLst>
                  <a:ext uri="{0D108BD9-81ED-4DB2-BD59-A6C34878D82A}">
                    <a16:rowId xmlns:a16="http://schemas.microsoft.com/office/drawing/2014/main" val="435625726"/>
                  </a:ext>
                </a:extLst>
              </a:tr>
            </a:tbl>
          </a:graphicData>
        </a:graphic>
      </p:graphicFrame>
    </p:spTree>
    <p:extLst>
      <p:ext uri="{BB962C8B-B14F-4D97-AF65-F5344CB8AC3E}">
        <p14:creationId xmlns:p14="http://schemas.microsoft.com/office/powerpoint/2010/main" val="137287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EB9F9-A43A-4ECE-AD66-ED8D06D45CE7}"/>
              </a:ext>
            </a:extLst>
          </p:cNvPr>
          <p:cNvSpPr>
            <a:spLocks noGrp="1"/>
          </p:cNvSpPr>
          <p:nvPr>
            <p:ph type="title"/>
          </p:nvPr>
        </p:nvSpPr>
        <p:spPr/>
        <p:txBody>
          <a:bodyPr>
            <a:normAutofit/>
          </a:bodyPr>
          <a:lstStyle/>
          <a:p>
            <a:r>
              <a:rPr lang="en-US" sz="4000" b="1" dirty="0">
                <a:solidFill>
                  <a:srgbClr val="92278F"/>
                </a:solidFill>
                <a:latin typeface="+mn-lt"/>
              </a:rPr>
              <a:t>Why Osceola</a:t>
            </a:r>
          </a:p>
        </p:txBody>
      </p:sp>
      <p:sp>
        <p:nvSpPr>
          <p:cNvPr id="4" name="Text Placeholder 3">
            <a:extLst>
              <a:ext uri="{FF2B5EF4-FFF2-40B4-BE49-F238E27FC236}">
                <a16:creationId xmlns:a16="http://schemas.microsoft.com/office/drawing/2014/main" id="{C064E125-DECF-4CD5-A8B5-DE9FBF88D0ED}"/>
              </a:ext>
            </a:extLst>
          </p:cNvPr>
          <p:cNvSpPr>
            <a:spLocks noGrp="1"/>
          </p:cNvSpPr>
          <p:nvPr>
            <p:ph type="body" idx="4294967295"/>
          </p:nvPr>
        </p:nvSpPr>
        <p:spPr>
          <a:xfrm>
            <a:off x="724989" y="1453833"/>
            <a:ext cx="3924300" cy="2112327"/>
          </a:xfrm>
        </p:spPr>
        <p:txBody>
          <a:bodyPr>
            <a:normAutofit lnSpcReduction="10000"/>
          </a:bodyPr>
          <a:lstStyle/>
          <a:p>
            <a:pPr>
              <a:spcAft>
                <a:spcPts val="800"/>
              </a:spcAft>
            </a:pPr>
            <a:r>
              <a:rPr lang="en-US" sz="2133" dirty="0"/>
              <a:t>Orange and Seminole rapidly building out</a:t>
            </a:r>
          </a:p>
          <a:p>
            <a:pPr>
              <a:spcAft>
                <a:spcPts val="800"/>
              </a:spcAft>
            </a:pPr>
            <a:r>
              <a:rPr lang="en-US" sz="2133" dirty="0"/>
              <a:t>Developable land is primarily in Osceola</a:t>
            </a:r>
          </a:p>
          <a:p>
            <a:pPr>
              <a:spcAft>
                <a:spcPts val="800"/>
              </a:spcAft>
            </a:pPr>
            <a:r>
              <a:rPr lang="en-US" sz="2133" dirty="0"/>
              <a:t>80% in 2020, 88% by 2050</a:t>
            </a:r>
          </a:p>
          <a:p>
            <a:endParaRPr lang="en-US" dirty="0"/>
          </a:p>
        </p:txBody>
      </p:sp>
      <p:graphicFrame>
        <p:nvGraphicFramePr>
          <p:cNvPr id="5" name="Chart 4">
            <a:extLst>
              <a:ext uri="{FF2B5EF4-FFF2-40B4-BE49-F238E27FC236}">
                <a16:creationId xmlns:a16="http://schemas.microsoft.com/office/drawing/2014/main" id="{ACF23071-75EF-E6DD-4594-BFCA574A39AE}"/>
              </a:ext>
            </a:extLst>
          </p:cNvPr>
          <p:cNvGraphicFramePr>
            <a:graphicFrameLocks/>
          </p:cNvGraphicFramePr>
          <p:nvPr/>
        </p:nvGraphicFramePr>
        <p:xfrm>
          <a:off x="5558248" y="360267"/>
          <a:ext cx="6035040" cy="4140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AF82C1CA-C712-A800-AC2A-14451EEA48C8}"/>
              </a:ext>
            </a:extLst>
          </p:cNvPr>
          <p:cNvGraphicFramePr>
            <a:graphicFrameLocks noGrp="1"/>
          </p:cNvGraphicFramePr>
          <p:nvPr>
            <p:extLst>
              <p:ext uri="{D42A27DB-BD31-4B8C-83A1-F6EECF244321}">
                <p14:modId xmlns:p14="http://schemas.microsoft.com/office/powerpoint/2010/main" val="2111519677"/>
              </p:ext>
            </p:extLst>
          </p:nvPr>
        </p:nvGraphicFramePr>
        <p:xfrm>
          <a:off x="5558252" y="4668520"/>
          <a:ext cx="6035036" cy="1257300"/>
        </p:xfrm>
        <a:graphic>
          <a:graphicData uri="http://schemas.openxmlformats.org/drawingml/2006/table">
            <a:tbl>
              <a:tblPr>
                <a:tableStyleId>{2D5ABB26-0587-4C30-8999-92F81FD0307C}</a:tableStyleId>
              </a:tblPr>
              <a:tblGrid>
                <a:gridCol w="1017268">
                  <a:extLst>
                    <a:ext uri="{9D8B030D-6E8A-4147-A177-3AD203B41FA5}">
                      <a16:colId xmlns:a16="http://schemas.microsoft.com/office/drawing/2014/main" val="20000"/>
                    </a:ext>
                  </a:extLst>
                </a:gridCol>
                <a:gridCol w="773348">
                  <a:extLst>
                    <a:ext uri="{9D8B030D-6E8A-4147-A177-3AD203B41FA5}">
                      <a16:colId xmlns:a16="http://schemas.microsoft.com/office/drawing/2014/main" val="20001"/>
                    </a:ext>
                  </a:extLst>
                </a:gridCol>
                <a:gridCol w="848884">
                  <a:extLst>
                    <a:ext uri="{9D8B030D-6E8A-4147-A177-3AD203B41FA5}">
                      <a16:colId xmlns:a16="http://schemas.microsoft.com/office/drawing/2014/main" val="20002"/>
                    </a:ext>
                  </a:extLst>
                </a:gridCol>
                <a:gridCol w="848884">
                  <a:extLst>
                    <a:ext uri="{9D8B030D-6E8A-4147-A177-3AD203B41FA5}">
                      <a16:colId xmlns:a16="http://schemas.microsoft.com/office/drawing/2014/main" val="20003"/>
                    </a:ext>
                  </a:extLst>
                </a:gridCol>
                <a:gridCol w="848884">
                  <a:extLst>
                    <a:ext uri="{9D8B030D-6E8A-4147-A177-3AD203B41FA5}">
                      <a16:colId xmlns:a16="http://schemas.microsoft.com/office/drawing/2014/main" val="20004"/>
                    </a:ext>
                  </a:extLst>
                </a:gridCol>
                <a:gridCol w="848884">
                  <a:extLst>
                    <a:ext uri="{9D8B030D-6E8A-4147-A177-3AD203B41FA5}">
                      <a16:colId xmlns:a16="http://schemas.microsoft.com/office/drawing/2014/main" val="20005"/>
                    </a:ext>
                  </a:extLst>
                </a:gridCol>
                <a:gridCol w="848884">
                  <a:extLst>
                    <a:ext uri="{9D8B030D-6E8A-4147-A177-3AD203B41FA5}">
                      <a16:colId xmlns:a16="http://schemas.microsoft.com/office/drawing/2014/main" val="20006"/>
                    </a:ext>
                  </a:extLst>
                </a:gridCol>
              </a:tblGrid>
              <a:tr h="314325">
                <a:tc>
                  <a:txBody>
                    <a:bodyPr/>
                    <a:lstStyle/>
                    <a:p>
                      <a:pPr algn="l" fontAlgn="b"/>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2000</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2010</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2020</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2030</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2040</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2050</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4325">
                <a:tc>
                  <a:txBody>
                    <a:bodyPr/>
                    <a:lstStyle/>
                    <a:p>
                      <a:pPr algn="l"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Orange</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29%</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20%</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15%</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13%</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10%</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9%</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14325">
                <a:tc>
                  <a:txBody>
                    <a:bodyPr/>
                    <a:lstStyle/>
                    <a:p>
                      <a:pPr algn="l"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Seminole</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9%</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6%</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5%</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4%</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4%</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3%</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14325">
                <a:tc>
                  <a:txBody>
                    <a:bodyPr/>
                    <a:lstStyle/>
                    <a:p>
                      <a:pPr algn="l" fontAlgn="b"/>
                      <a:r>
                        <a:rPr lang="en-US" sz="1900" b="1" u="none" strike="noStrike">
                          <a:solidFill>
                            <a:schemeClr val="tx1">
                              <a:lumMod val="75000"/>
                              <a:lumOff val="25000"/>
                            </a:schemeClr>
                          </a:solidFill>
                          <a:effectLst/>
                          <a:latin typeface="Calibri" panose="020F0502020204030204" pitchFamily="34" charset="0"/>
                          <a:cs typeface="Calibri" panose="020F0502020204030204" pitchFamily="34" charset="0"/>
                        </a:rPr>
                        <a:t>Osceola</a:t>
                      </a:r>
                      <a:endParaRPr lang="en-US" sz="1900" b="1"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62%</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74%</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80%</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83%</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86%</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n-US" sz="1900" b="1" u="none" strike="noStrike" dirty="0">
                          <a:solidFill>
                            <a:schemeClr val="tx1">
                              <a:lumMod val="75000"/>
                              <a:lumOff val="25000"/>
                            </a:schemeClr>
                          </a:solidFill>
                          <a:effectLst/>
                          <a:latin typeface="Calibri" panose="020F0502020204030204" pitchFamily="34" charset="0"/>
                          <a:cs typeface="Calibri" panose="020F0502020204030204" pitchFamily="34" charset="0"/>
                        </a:rPr>
                        <a:t>88%</a:t>
                      </a:r>
                      <a:endParaRPr lang="en-US" sz="1900" b="1" i="0" u="none" strike="noStrike"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C7E02ECF-90F5-B68B-2C4F-CD35152B05D9}"/>
              </a:ext>
            </a:extLst>
          </p:cNvPr>
          <p:cNvSpPr/>
          <p:nvPr/>
        </p:nvSpPr>
        <p:spPr>
          <a:xfrm>
            <a:off x="8441872" y="5595373"/>
            <a:ext cx="734787" cy="373380"/>
          </a:xfrm>
          <a:prstGeom prst="ellipse">
            <a:avLst/>
          </a:prstGeom>
          <a:noFill/>
          <a:ln w="57150">
            <a:solidFill>
              <a:srgbClr val="E76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a:extLst>
              <a:ext uri="{FF2B5EF4-FFF2-40B4-BE49-F238E27FC236}">
                <a16:creationId xmlns:a16="http://schemas.microsoft.com/office/drawing/2014/main" id="{0AA9CAB3-9259-C876-4566-193887B08486}"/>
              </a:ext>
            </a:extLst>
          </p:cNvPr>
          <p:cNvSpPr/>
          <p:nvPr/>
        </p:nvSpPr>
        <p:spPr>
          <a:xfrm>
            <a:off x="10994577" y="5595373"/>
            <a:ext cx="734787" cy="373380"/>
          </a:xfrm>
          <a:prstGeom prst="ellipse">
            <a:avLst/>
          </a:prstGeom>
          <a:noFill/>
          <a:ln w="57150">
            <a:solidFill>
              <a:srgbClr val="E76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20159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3F66C7-D590-CA19-7EF6-8F29AE25A053}"/>
              </a:ext>
            </a:extLst>
          </p:cNvPr>
          <p:cNvSpPr>
            <a:spLocks noGrp="1"/>
          </p:cNvSpPr>
          <p:nvPr>
            <p:ph type="title"/>
          </p:nvPr>
        </p:nvSpPr>
        <p:spPr>
          <a:xfrm>
            <a:off x="1763352" y="1642667"/>
            <a:ext cx="3692568" cy="3151615"/>
          </a:xfrm>
        </p:spPr>
        <p:txBody>
          <a:bodyPr>
            <a:normAutofit/>
          </a:bodyPr>
          <a:lstStyle/>
          <a:p>
            <a:r>
              <a:rPr lang="en-US" sz="4000" b="1" dirty="0">
                <a:solidFill>
                  <a:srgbClr val="92278F"/>
                </a:solidFill>
                <a:latin typeface="+mn-lt"/>
              </a:rPr>
              <a:t>Comprehensive Plan and Growth Strategy</a:t>
            </a:r>
          </a:p>
        </p:txBody>
      </p:sp>
      <p:pic>
        <p:nvPicPr>
          <p:cNvPr id="3" name="Picture 2">
            <a:extLst>
              <a:ext uri="{FF2B5EF4-FFF2-40B4-BE49-F238E27FC236}">
                <a16:creationId xmlns:a16="http://schemas.microsoft.com/office/drawing/2014/main" id="{1C5DE382-3163-8EAA-D89C-71A856195534}"/>
              </a:ext>
            </a:extLst>
          </p:cNvPr>
          <p:cNvPicPr>
            <a:picLocks noChangeAspect="1"/>
          </p:cNvPicPr>
          <p:nvPr/>
        </p:nvPicPr>
        <p:blipFill rotWithShape="1">
          <a:blip r:embed="rId3"/>
          <a:srcRect l="5517" t="2818" r="4623" b="3536"/>
          <a:stretch/>
        </p:blipFill>
        <p:spPr>
          <a:xfrm>
            <a:off x="6543040" y="-1"/>
            <a:ext cx="5648960" cy="6892574"/>
          </a:xfrm>
          <a:prstGeom prst="rect">
            <a:avLst/>
          </a:prstGeom>
        </p:spPr>
      </p:pic>
      <p:sp>
        <p:nvSpPr>
          <p:cNvPr id="2" name="Slide Number Placeholder 1">
            <a:extLst>
              <a:ext uri="{FF2B5EF4-FFF2-40B4-BE49-F238E27FC236}">
                <a16:creationId xmlns:a16="http://schemas.microsoft.com/office/drawing/2014/main" id="{98006986-2CFA-BB3E-12F0-A140834066FC}"/>
              </a:ext>
            </a:extLst>
          </p:cNvPr>
          <p:cNvSpPr>
            <a:spLocks noGrp="1"/>
          </p:cNvSpPr>
          <p:nvPr>
            <p:ph type="sldNum" sz="quarter" idx="12"/>
          </p:nvPr>
        </p:nvSpPr>
        <p:spPr/>
        <p:txBody>
          <a:bodyPr/>
          <a:lstStyle/>
          <a:p>
            <a:fld id="{8B298FAB-0D19-4D0B-81F1-C1C33D94C700}" type="slidenum">
              <a:rPr lang="en-US" smtClean="0"/>
              <a:t>6</a:t>
            </a:fld>
            <a:endParaRPr lang="en-US" dirty="0"/>
          </a:p>
        </p:txBody>
      </p:sp>
      <p:sp>
        <p:nvSpPr>
          <p:cNvPr id="4" name="Footer Placeholder 3">
            <a:extLst>
              <a:ext uri="{FF2B5EF4-FFF2-40B4-BE49-F238E27FC236}">
                <a16:creationId xmlns:a16="http://schemas.microsoft.com/office/drawing/2014/main" id="{300284FD-E669-4530-9361-AB56B6225A1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80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p:txBody>
          <a:bodyPr>
            <a:normAutofit/>
          </a:bodyPr>
          <a:lstStyle/>
          <a:p>
            <a:r>
              <a:rPr lang="en-US" sz="4000" b="1" dirty="0">
                <a:solidFill>
                  <a:srgbClr val="92278F"/>
                </a:solidFill>
                <a:latin typeface="+mn-lt"/>
              </a:rPr>
              <a:t>Comprehensive Plan</a:t>
            </a:r>
          </a:p>
        </p:txBody>
      </p:sp>
      <p:pic>
        <p:nvPicPr>
          <p:cNvPr id="7" name="Picture 6" descr="Map&#10;&#10;Description automatically generated">
            <a:extLst>
              <a:ext uri="{FF2B5EF4-FFF2-40B4-BE49-F238E27FC236}">
                <a16:creationId xmlns:a16="http://schemas.microsoft.com/office/drawing/2014/main" id="{1A35BE03-B037-D9B3-DBCF-A149F077596C}"/>
              </a:ext>
            </a:extLst>
          </p:cNvPr>
          <p:cNvPicPr>
            <a:picLocks noChangeAspect="1"/>
          </p:cNvPicPr>
          <p:nvPr/>
        </p:nvPicPr>
        <p:blipFill rotWithShape="1">
          <a:blip r:embed="rId3"/>
          <a:srcRect l="16171" t="22407" r="12002" b="39023"/>
          <a:stretch/>
        </p:blipFill>
        <p:spPr>
          <a:xfrm>
            <a:off x="8074353" y="308774"/>
            <a:ext cx="3805727" cy="264510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79D933B-809E-F3FB-D5A4-30B384B8DEFB}"/>
              </a:ext>
            </a:extLst>
          </p:cNvPr>
          <p:cNvPicPr>
            <a:picLocks noChangeAspect="1"/>
          </p:cNvPicPr>
          <p:nvPr/>
        </p:nvPicPr>
        <p:blipFill rotWithShape="1">
          <a:blip r:embed="rId4"/>
          <a:srcRect l="21711" t="13333" r="26710" b="32632"/>
          <a:stretch/>
        </p:blipFill>
        <p:spPr>
          <a:xfrm>
            <a:off x="7330134" y="1938537"/>
            <a:ext cx="3487360" cy="2055052"/>
          </a:xfrm>
          <a:prstGeom prst="rect">
            <a:avLst/>
          </a:prstGeom>
          <a:effectLst>
            <a:outerShdw blurRad="50800" dist="38100" dir="2700000" algn="tl" rotWithShape="0">
              <a:prstClr val="black">
                <a:alpha val="40000"/>
              </a:prstClr>
            </a:outerShdw>
          </a:effectLst>
        </p:spPr>
      </p:pic>
      <p:pic>
        <p:nvPicPr>
          <p:cNvPr id="9" name="Picture 8" descr="Map&#10;&#10;Description automatically generated">
            <a:extLst>
              <a:ext uri="{FF2B5EF4-FFF2-40B4-BE49-F238E27FC236}">
                <a16:creationId xmlns:a16="http://schemas.microsoft.com/office/drawing/2014/main" id="{EDAF8859-9416-3623-FDEA-5F97C845957F}"/>
              </a:ext>
            </a:extLst>
          </p:cNvPr>
          <p:cNvPicPr>
            <a:picLocks noChangeAspect="1"/>
          </p:cNvPicPr>
          <p:nvPr/>
        </p:nvPicPr>
        <p:blipFill rotWithShape="1">
          <a:blip r:embed="rId5"/>
          <a:srcRect l="14238" t="12627" r="9944" b="59959"/>
          <a:stretch/>
        </p:blipFill>
        <p:spPr>
          <a:xfrm>
            <a:off x="7903364" y="3599290"/>
            <a:ext cx="3976716" cy="222218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0A54159-2113-7DCD-9F74-4BF81488DA90}"/>
              </a:ext>
            </a:extLst>
          </p:cNvPr>
          <p:cNvSpPr txBox="1"/>
          <p:nvPr/>
        </p:nvSpPr>
        <p:spPr>
          <a:xfrm>
            <a:off x="942342" y="1218138"/>
            <a:ext cx="6387792" cy="4421723"/>
          </a:xfrm>
          <a:prstGeom prst="rect">
            <a:avLst/>
          </a:prstGeom>
          <a:noFill/>
        </p:spPr>
        <p:txBody>
          <a:bodyPr wrap="square">
            <a:spAutoFit/>
          </a:bodyPr>
          <a:lstStyle/>
          <a:p>
            <a:pPr marL="0" indent="0">
              <a:lnSpc>
                <a:spcPct val="100000"/>
              </a:lnSpc>
              <a:spcAft>
                <a:spcPts val="800"/>
              </a:spcAft>
              <a:buNone/>
            </a:pPr>
            <a:r>
              <a:rPr lang="en-US" sz="2800" b="1" dirty="0">
                <a:solidFill>
                  <a:schemeClr val="bg2">
                    <a:lumMod val="50000"/>
                  </a:schemeClr>
                </a:solidFill>
              </a:rPr>
              <a:t>Required of all local governments</a:t>
            </a:r>
          </a:p>
          <a:p>
            <a:pPr marL="609585" lvl="1" indent="-457189">
              <a:spcAft>
                <a:spcPts val="800"/>
              </a:spcAft>
              <a:buClr>
                <a:srgbClr val="75787B"/>
              </a:buClr>
              <a:buSzPts val="1800"/>
              <a:buFont typeface="Montserrat"/>
              <a:buChar char="●"/>
            </a:pPr>
            <a:r>
              <a:rPr lang="en-US" sz="2000" dirty="0">
                <a:solidFill>
                  <a:schemeClr val="tx1">
                    <a:lumMod val="95000"/>
                    <a:lumOff val="5000"/>
                  </a:schemeClr>
                </a:solidFill>
                <a:sym typeface="Montserrat"/>
              </a:rPr>
              <a:t>Sets long range vision for County</a:t>
            </a:r>
          </a:p>
          <a:p>
            <a:pPr marL="609585" lvl="1" indent="-457189">
              <a:spcAft>
                <a:spcPts val="800"/>
              </a:spcAft>
              <a:buClr>
                <a:srgbClr val="75787B"/>
              </a:buClr>
              <a:buSzPts val="1800"/>
              <a:buFont typeface="Montserrat"/>
              <a:buChar char="●"/>
            </a:pPr>
            <a:r>
              <a:rPr lang="en-US" sz="2000" dirty="0">
                <a:solidFill>
                  <a:schemeClr val="tx1">
                    <a:lumMod val="95000"/>
                    <a:lumOff val="5000"/>
                  </a:schemeClr>
                </a:solidFill>
                <a:sym typeface="Montserrat"/>
              </a:rPr>
              <a:t>Addresses future land use, transportation, infrastructure, housing, natural resources, etc.</a:t>
            </a:r>
          </a:p>
          <a:p>
            <a:pPr marL="609585" lvl="1" indent="-457189">
              <a:spcAft>
                <a:spcPts val="800"/>
              </a:spcAft>
              <a:buClr>
                <a:srgbClr val="75787B"/>
              </a:buClr>
              <a:buSzPts val="1800"/>
              <a:buFont typeface="Montserrat"/>
              <a:buChar char="●"/>
            </a:pPr>
            <a:r>
              <a:rPr lang="en-US" sz="2000" dirty="0">
                <a:solidFill>
                  <a:srgbClr val="FF0000"/>
                </a:solidFill>
                <a:sym typeface="Montserrat"/>
              </a:rPr>
              <a:t>Local governments are required to accommodate projected population growth (as projected by the state)</a:t>
            </a:r>
          </a:p>
          <a:p>
            <a:pPr marL="609585" lvl="1" indent="-457189">
              <a:spcAft>
                <a:spcPts val="800"/>
              </a:spcAft>
              <a:buClr>
                <a:srgbClr val="75787B"/>
              </a:buClr>
              <a:buSzPts val="1800"/>
              <a:buFont typeface="Montserrat"/>
              <a:buChar char="●"/>
            </a:pPr>
            <a:r>
              <a:rPr lang="en-US" sz="2000" dirty="0">
                <a:solidFill>
                  <a:schemeClr val="tx1">
                    <a:lumMod val="95000"/>
                    <a:lumOff val="5000"/>
                  </a:schemeClr>
                </a:solidFill>
                <a:sym typeface="Montserrat"/>
              </a:rPr>
              <a:t>County has set Urban Growth Boundary (UGB) – separates County into urban and rural (2/3 of County is rural, growth directed to UGB)</a:t>
            </a:r>
          </a:p>
          <a:p>
            <a:pPr marL="609585" lvl="1" indent="-457189">
              <a:spcAft>
                <a:spcPts val="800"/>
              </a:spcAft>
              <a:buClr>
                <a:srgbClr val="75787B"/>
              </a:buClr>
              <a:buSzPts val="1800"/>
              <a:buFont typeface="Montserrat"/>
              <a:buChar char="●"/>
            </a:pPr>
            <a:r>
              <a:rPr lang="en-US" sz="2000" dirty="0">
                <a:solidFill>
                  <a:schemeClr val="tx1">
                    <a:lumMod val="95000"/>
                    <a:lumOff val="5000"/>
                  </a:schemeClr>
                </a:solidFill>
                <a:sym typeface="Montserrat"/>
              </a:rPr>
              <a:t>All development must be consistent with Comprehensive Plan </a:t>
            </a:r>
          </a:p>
        </p:txBody>
      </p:sp>
    </p:spTree>
    <p:extLst>
      <p:ext uri="{BB962C8B-B14F-4D97-AF65-F5344CB8AC3E}">
        <p14:creationId xmlns:p14="http://schemas.microsoft.com/office/powerpoint/2010/main" val="46805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a:xfrm>
            <a:off x="412072" y="445024"/>
            <a:ext cx="8244248" cy="977375"/>
          </a:xfrm>
        </p:spPr>
        <p:txBody>
          <a:bodyPr>
            <a:normAutofit fontScale="90000"/>
          </a:bodyPr>
          <a:lstStyle/>
          <a:p>
            <a:r>
              <a:rPr lang="en-US" sz="4000" b="1" dirty="0">
                <a:solidFill>
                  <a:srgbClr val="92278F"/>
                </a:solidFill>
                <a:latin typeface="+mn-lt"/>
              </a:rPr>
              <a:t>2005 Evaluation and Appraisal Report (EAR)</a:t>
            </a:r>
          </a:p>
        </p:txBody>
      </p:sp>
      <p:sp>
        <p:nvSpPr>
          <p:cNvPr id="7" name="TextBox 6">
            <a:extLst>
              <a:ext uri="{FF2B5EF4-FFF2-40B4-BE49-F238E27FC236}">
                <a16:creationId xmlns:a16="http://schemas.microsoft.com/office/drawing/2014/main" id="{1E24C4CF-0CE7-D74F-4AD8-3D43F88597C8}"/>
              </a:ext>
            </a:extLst>
          </p:cNvPr>
          <p:cNvSpPr txBox="1"/>
          <p:nvPr/>
        </p:nvSpPr>
        <p:spPr>
          <a:xfrm>
            <a:off x="1076960" y="1738817"/>
            <a:ext cx="8351520" cy="3970318"/>
          </a:xfrm>
          <a:prstGeom prst="rect">
            <a:avLst/>
          </a:prstGeom>
          <a:noFill/>
        </p:spPr>
        <p:txBody>
          <a:bodyPr wrap="square">
            <a:spAutoFit/>
          </a:bodyPr>
          <a:lstStyle/>
          <a:p>
            <a:pPr marL="0" indent="0">
              <a:lnSpc>
                <a:spcPct val="100000"/>
              </a:lnSpc>
              <a:buNone/>
            </a:pPr>
            <a:r>
              <a:rPr lang="en-US" sz="2400" b="1" dirty="0">
                <a:solidFill>
                  <a:schemeClr val="bg2">
                    <a:lumMod val="50000"/>
                  </a:schemeClr>
                </a:solidFill>
              </a:rPr>
              <a:t>Presented a FLUE with suburban character</a:t>
            </a:r>
          </a:p>
          <a:p>
            <a:pPr marL="342900" indent="-342900">
              <a:buFont typeface="Arial" panose="020B0604020202020204" pitchFamily="34" charset="0"/>
              <a:buChar char="•"/>
            </a:pPr>
            <a:r>
              <a:rPr lang="en-US" sz="2000" dirty="0">
                <a:solidFill>
                  <a:schemeClr val="tx1">
                    <a:lumMod val="95000"/>
                    <a:lumOff val="5000"/>
                  </a:schemeClr>
                </a:solidFill>
              </a:rPr>
              <a:t>Received Objection, Comments, and Recommendations (ORC) Report from the Department of Community Affairs (DCA)</a:t>
            </a:r>
          </a:p>
          <a:p>
            <a:pPr marL="742950" lvl="1" indent="-285750">
              <a:buFont typeface="Arial" panose="020B0604020202020204" pitchFamily="34" charset="0"/>
              <a:buChar char="•"/>
            </a:pPr>
            <a:r>
              <a:rPr lang="en-US" sz="2000" dirty="0">
                <a:solidFill>
                  <a:schemeClr val="tx1">
                    <a:lumMod val="95000"/>
                    <a:lumOff val="5000"/>
                  </a:schemeClr>
                </a:solidFill>
              </a:rPr>
              <a:t>Plan encouraged Urban Sprawl</a:t>
            </a:r>
          </a:p>
          <a:p>
            <a:pPr marL="742950" lvl="1" indent="-285750">
              <a:buFont typeface="Arial" panose="020B0604020202020204" pitchFamily="34" charset="0"/>
              <a:buChar char="•"/>
            </a:pPr>
            <a:r>
              <a:rPr lang="en-US" sz="2000" dirty="0">
                <a:solidFill>
                  <a:schemeClr val="tx1">
                    <a:lumMod val="95000"/>
                    <a:lumOff val="5000"/>
                  </a:schemeClr>
                </a:solidFill>
              </a:rPr>
              <a:t>Lack of Fiscal Ability to support expanse of growth</a:t>
            </a:r>
          </a:p>
          <a:p>
            <a:pPr marL="742950" lvl="1" indent="-285750">
              <a:buFont typeface="Arial" panose="020B0604020202020204" pitchFamily="34" charset="0"/>
              <a:buChar char="•"/>
            </a:pPr>
            <a:r>
              <a:rPr lang="en-US" sz="2000" dirty="0">
                <a:solidFill>
                  <a:schemeClr val="tx1">
                    <a:lumMod val="95000"/>
                    <a:lumOff val="5000"/>
                  </a:schemeClr>
                </a:solidFill>
              </a:rPr>
              <a:t>Could not support minimal densities and maintain UGB as presented</a:t>
            </a:r>
          </a:p>
          <a:p>
            <a:pPr marL="0" indent="0">
              <a:lnSpc>
                <a:spcPct val="100000"/>
              </a:lnSpc>
              <a:buNone/>
            </a:pPr>
            <a:endParaRPr lang="en-US" sz="2400" b="1" dirty="0"/>
          </a:p>
          <a:p>
            <a:pPr marL="0" indent="0">
              <a:lnSpc>
                <a:spcPct val="100000"/>
              </a:lnSpc>
              <a:buNone/>
            </a:pPr>
            <a:r>
              <a:rPr lang="en-US" sz="2400" b="1" dirty="0">
                <a:solidFill>
                  <a:schemeClr val="bg2">
                    <a:lumMod val="50000"/>
                  </a:schemeClr>
                </a:solidFill>
              </a:rPr>
              <a:t>Changes Required by the State of Florida</a:t>
            </a:r>
          </a:p>
          <a:p>
            <a:pPr marL="342900" indent="-342900">
              <a:buFont typeface="Arial" panose="020B0604020202020204" pitchFamily="34" charset="0"/>
              <a:buChar char="•"/>
            </a:pPr>
            <a:r>
              <a:rPr lang="en-US" sz="2000" dirty="0">
                <a:solidFill>
                  <a:schemeClr val="tx1">
                    <a:lumMod val="95000"/>
                    <a:lumOff val="5000"/>
                  </a:schemeClr>
                </a:solidFill>
              </a:rPr>
              <a:t>Increase densities for support UGB</a:t>
            </a:r>
          </a:p>
          <a:p>
            <a:pPr marL="342900" indent="-342900">
              <a:buFont typeface="Arial" panose="020B0604020202020204" pitchFamily="34" charset="0"/>
              <a:buChar char="•"/>
            </a:pPr>
            <a:r>
              <a:rPr lang="en-US" sz="2000" dirty="0">
                <a:solidFill>
                  <a:schemeClr val="tx1">
                    <a:lumMod val="95000"/>
                    <a:lumOff val="5000"/>
                  </a:schemeClr>
                </a:solidFill>
              </a:rPr>
              <a:t>Maintain minimum densities and intensities</a:t>
            </a:r>
          </a:p>
          <a:p>
            <a:pPr marL="342900" indent="-342900">
              <a:buFont typeface="Arial" panose="020B0604020202020204" pitchFamily="34" charset="0"/>
              <a:buChar char="•"/>
            </a:pPr>
            <a:r>
              <a:rPr lang="en-US" sz="2000" dirty="0">
                <a:solidFill>
                  <a:schemeClr val="tx1">
                    <a:lumMod val="95000"/>
                    <a:lumOff val="5000"/>
                  </a:schemeClr>
                </a:solidFill>
              </a:rPr>
              <a:t>Mixed-use development/land use</a:t>
            </a:r>
          </a:p>
          <a:p>
            <a:pPr marL="342900" indent="-342900">
              <a:spcAft>
                <a:spcPts val="800"/>
              </a:spcAft>
              <a:buFont typeface="Arial" panose="020B0604020202020204" pitchFamily="34" charset="0"/>
              <a:buChar char="•"/>
            </a:pPr>
            <a:r>
              <a:rPr lang="en-US" sz="2000" dirty="0">
                <a:solidFill>
                  <a:schemeClr val="tx1">
                    <a:lumMod val="95000"/>
                    <a:lumOff val="5000"/>
                  </a:schemeClr>
                </a:solidFill>
              </a:rPr>
              <a:t>Introduce and support Multimodal transportation</a:t>
            </a:r>
          </a:p>
        </p:txBody>
      </p:sp>
    </p:spTree>
    <p:extLst>
      <p:ext uri="{BB962C8B-B14F-4D97-AF65-F5344CB8AC3E}">
        <p14:creationId xmlns:p14="http://schemas.microsoft.com/office/powerpoint/2010/main" val="4125093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EF9F-880D-D280-74E2-A7B0FC9ABC79}"/>
              </a:ext>
            </a:extLst>
          </p:cNvPr>
          <p:cNvSpPr>
            <a:spLocks noGrp="1"/>
          </p:cNvSpPr>
          <p:nvPr>
            <p:ph type="title"/>
          </p:nvPr>
        </p:nvSpPr>
        <p:spPr>
          <a:xfrm>
            <a:off x="576400" y="463010"/>
            <a:ext cx="6830240" cy="682440"/>
          </a:xfrm>
        </p:spPr>
        <p:txBody>
          <a:bodyPr>
            <a:normAutofit/>
          </a:bodyPr>
          <a:lstStyle/>
          <a:p>
            <a:r>
              <a:rPr lang="en-US" sz="3600" b="1" dirty="0">
                <a:solidFill>
                  <a:srgbClr val="92278F"/>
                </a:solidFill>
                <a:latin typeface="+mn-lt"/>
              </a:rPr>
              <a:t>2006-2007</a:t>
            </a:r>
          </a:p>
        </p:txBody>
      </p:sp>
      <p:sp>
        <p:nvSpPr>
          <p:cNvPr id="3" name="Text Placeholder 2">
            <a:extLst>
              <a:ext uri="{FF2B5EF4-FFF2-40B4-BE49-F238E27FC236}">
                <a16:creationId xmlns:a16="http://schemas.microsoft.com/office/drawing/2014/main" id="{99AA7EAA-9A59-B3DA-645C-4AEB37D12728}"/>
              </a:ext>
            </a:extLst>
          </p:cNvPr>
          <p:cNvSpPr>
            <a:spLocks noGrp="1"/>
          </p:cNvSpPr>
          <p:nvPr>
            <p:ph type="body" idx="4294967295"/>
          </p:nvPr>
        </p:nvSpPr>
        <p:spPr>
          <a:xfrm>
            <a:off x="904065" y="1516380"/>
            <a:ext cx="5821363" cy="4554538"/>
          </a:xfrm>
        </p:spPr>
        <p:txBody>
          <a:bodyPr>
            <a:noAutofit/>
          </a:bodyPr>
          <a:lstStyle/>
          <a:p>
            <a:pPr marL="0" indent="0" defTabSz="914377">
              <a:lnSpc>
                <a:spcPct val="100000"/>
              </a:lnSpc>
              <a:spcAft>
                <a:spcPts val="400"/>
              </a:spcAft>
              <a:buNone/>
            </a:pPr>
            <a:r>
              <a:rPr lang="en-US" sz="2133" b="1" dirty="0">
                <a:solidFill>
                  <a:schemeClr val="bg2">
                    <a:lumMod val="50000"/>
                  </a:schemeClr>
                </a:solidFill>
              </a:rPr>
              <a:t>ULI Advisory Panel assisted the County</a:t>
            </a:r>
          </a:p>
          <a:p>
            <a:pPr defTabSz="914377">
              <a:spcAft>
                <a:spcPts val="400"/>
              </a:spcAft>
            </a:pPr>
            <a:r>
              <a:rPr lang="en-US" sz="1867" dirty="0">
                <a:solidFill>
                  <a:schemeClr val="tx1">
                    <a:lumMod val="95000"/>
                    <a:lumOff val="5000"/>
                  </a:schemeClr>
                </a:solidFill>
              </a:rPr>
              <a:t>Remaining rural without accommodating growth was not an option</a:t>
            </a:r>
          </a:p>
          <a:p>
            <a:pPr defTabSz="914377">
              <a:spcAft>
                <a:spcPts val="400"/>
              </a:spcAft>
            </a:pPr>
            <a:r>
              <a:rPr lang="en-US" sz="1867" dirty="0">
                <a:solidFill>
                  <a:schemeClr val="tx1">
                    <a:lumMod val="95000"/>
                    <a:lumOff val="5000"/>
                  </a:schemeClr>
                </a:solidFill>
              </a:rPr>
              <a:t>Failure to plan for growth leads to sprawling disconnected development</a:t>
            </a:r>
          </a:p>
          <a:p>
            <a:pPr defTabSz="914377">
              <a:spcAft>
                <a:spcPts val="400"/>
              </a:spcAft>
            </a:pPr>
            <a:r>
              <a:rPr lang="en-US" sz="1867" dirty="0">
                <a:solidFill>
                  <a:schemeClr val="tx1">
                    <a:lumMod val="95000"/>
                    <a:lumOff val="5000"/>
                  </a:schemeClr>
                </a:solidFill>
              </a:rPr>
              <a:t>Conscious choice and planning is the best way to maximize the benefits of growth</a:t>
            </a:r>
          </a:p>
          <a:p>
            <a:pPr marL="609585" lvl="1" indent="-457189">
              <a:spcAft>
                <a:spcPts val="800"/>
              </a:spcAft>
              <a:buClr>
                <a:srgbClr val="75787B"/>
              </a:buClr>
              <a:buSzPts val="1800"/>
              <a:buFont typeface="Montserrat"/>
              <a:buChar char="●"/>
            </a:pPr>
            <a:endParaRPr lang="en-US" dirty="0">
              <a:solidFill>
                <a:schemeClr val="tx1">
                  <a:lumMod val="95000"/>
                  <a:lumOff val="5000"/>
                </a:schemeClr>
              </a:solidFill>
              <a:latin typeface="Montserrat"/>
              <a:sym typeface="Montserrat"/>
            </a:endParaRPr>
          </a:p>
          <a:p>
            <a:pPr marL="609585" lvl="1" indent="-457189">
              <a:spcAft>
                <a:spcPts val="800"/>
              </a:spcAft>
              <a:buClr>
                <a:srgbClr val="75787B"/>
              </a:buClr>
              <a:buSzPts val="1800"/>
              <a:buFont typeface="Montserrat"/>
              <a:buChar char="●"/>
            </a:pPr>
            <a:endParaRPr lang="en-US" dirty="0">
              <a:solidFill>
                <a:schemeClr val="tx1">
                  <a:lumMod val="95000"/>
                  <a:lumOff val="5000"/>
                </a:schemeClr>
              </a:solidFill>
              <a:latin typeface="Montserrat"/>
              <a:sym typeface="Montserrat"/>
            </a:endParaRPr>
          </a:p>
          <a:p>
            <a:endParaRPr lang="en-US" dirty="0"/>
          </a:p>
        </p:txBody>
      </p:sp>
      <p:pic>
        <p:nvPicPr>
          <p:cNvPr id="5" name="Picture 2">
            <a:extLst>
              <a:ext uri="{FF2B5EF4-FFF2-40B4-BE49-F238E27FC236}">
                <a16:creationId xmlns:a16="http://schemas.microsoft.com/office/drawing/2014/main" id="{EB18E052-03E1-995B-676B-BE7403330EB0}"/>
              </a:ext>
            </a:extLst>
          </p:cNvPr>
          <p:cNvPicPr>
            <a:picLocks noChangeAspect="1" noChangeArrowheads="1"/>
          </p:cNvPicPr>
          <p:nvPr/>
        </p:nvPicPr>
        <p:blipFill>
          <a:blip r:embed="rId3" cstate="screen"/>
          <a:srcRect/>
          <a:stretch>
            <a:fillRect/>
          </a:stretch>
        </p:blipFill>
        <p:spPr bwMode="auto">
          <a:xfrm>
            <a:off x="8637907" y="170144"/>
            <a:ext cx="2977693" cy="3848097"/>
          </a:xfrm>
          <a:prstGeom prst="rect">
            <a:avLst/>
          </a:prstGeom>
          <a:ln>
            <a:solidFill>
              <a:schemeClr val="bg1">
                <a:lumMod val="85000"/>
              </a:schemeClr>
            </a:solidFill>
          </a:ln>
          <a:effectLst/>
        </p:spPr>
      </p:pic>
      <p:pic>
        <p:nvPicPr>
          <p:cNvPr id="6" name="Picture 5">
            <a:extLst>
              <a:ext uri="{FF2B5EF4-FFF2-40B4-BE49-F238E27FC236}">
                <a16:creationId xmlns:a16="http://schemas.microsoft.com/office/drawing/2014/main" id="{0528B884-4DED-4A3A-E28E-121237049B9A}"/>
              </a:ext>
            </a:extLst>
          </p:cNvPr>
          <p:cNvPicPr>
            <a:picLocks noChangeAspect="1"/>
          </p:cNvPicPr>
          <p:nvPr/>
        </p:nvPicPr>
        <p:blipFill rotWithShape="1">
          <a:blip r:embed="rId4"/>
          <a:srcRect l="33803" t="17208" r="34613" b="6974"/>
          <a:stretch/>
        </p:blipFill>
        <p:spPr>
          <a:xfrm>
            <a:off x="6695065" y="2664616"/>
            <a:ext cx="2342757" cy="3047934"/>
          </a:xfrm>
          <a:prstGeom prst="rect">
            <a:avLst/>
          </a:prstGeom>
          <a:effectLst/>
        </p:spPr>
      </p:pic>
      <p:sp>
        <p:nvSpPr>
          <p:cNvPr id="8" name="TextBox 7">
            <a:extLst>
              <a:ext uri="{FF2B5EF4-FFF2-40B4-BE49-F238E27FC236}">
                <a16:creationId xmlns:a16="http://schemas.microsoft.com/office/drawing/2014/main" id="{EF69A225-B589-9AAB-5166-0C762BAE7510}"/>
              </a:ext>
            </a:extLst>
          </p:cNvPr>
          <p:cNvSpPr txBox="1"/>
          <p:nvPr/>
        </p:nvSpPr>
        <p:spPr>
          <a:xfrm>
            <a:off x="904065" y="4366194"/>
            <a:ext cx="5049900" cy="1077026"/>
          </a:xfrm>
          <a:prstGeom prst="rect">
            <a:avLst/>
          </a:prstGeom>
          <a:solidFill>
            <a:srgbClr val="00B0F0"/>
          </a:solidFill>
        </p:spPr>
        <p:txBody>
          <a:bodyPr wrap="square">
            <a:spAutoFit/>
          </a:bodyPr>
          <a:lstStyle/>
          <a:p>
            <a:pPr defTabSz="914377">
              <a:buClr>
                <a:srgbClr val="75787B"/>
              </a:buClr>
              <a:buSzPts val="1800"/>
              <a:defRPr/>
            </a:pPr>
            <a:r>
              <a:rPr lang="en-US" sz="2133" b="1" dirty="0">
                <a:solidFill>
                  <a:schemeClr val="bg1"/>
                </a:solidFill>
                <a:latin typeface="Montserrat"/>
                <a:sym typeface="Montserrat"/>
              </a:rPr>
              <a:t>County does not dictate whether there will be growth, but rather how the area will grow</a:t>
            </a:r>
          </a:p>
        </p:txBody>
      </p:sp>
    </p:spTree>
    <p:extLst>
      <p:ext uri="{BB962C8B-B14F-4D97-AF65-F5344CB8AC3E}">
        <p14:creationId xmlns:p14="http://schemas.microsoft.com/office/powerpoint/2010/main" val="176444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11848</TotalTime>
  <Words>5116</Words>
  <Application>Microsoft Office PowerPoint</Application>
  <PresentationFormat>Widescreen</PresentationFormat>
  <Paragraphs>603</Paragraphs>
  <Slides>39</Slides>
  <Notes>37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Aptos</vt:lpstr>
      <vt:lpstr>Arial</vt:lpstr>
      <vt:lpstr>Arial Unicode MS</vt:lpstr>
      <vt:lpstr>Byington</vt:lpstr>
      <vt:lpstr>Calibri</vt:lpstr>
      <vt:lpstr>Calibri Light</vt:lpstr>
      <vt:lpstr>Courier New</vt:lpstr>
      <vt:lpstr>Google Sans</vt:lpstr>
      <vt:lpstr>Gotham Bold</vt:lpstr>
      <vt:lpstr>Montserrat</vt:lpstr>
      <vt:lpstr>Montserrat Medium</vt:lpstr>
      <vt:lpstr>Segoe UI</vt:lpstr>
      <vt:lpstr>Symbol</vt:lpstr>
      <vt:lpstr>Wingdings</vt:lpstr>
      <vt:lpstr>Office Theme</vt:lpstr>
      <vt:lpstr>Planning for Growth and Transportation  in Osceola County</vt:lpstr>
      <vt:lpstr>Agenda Overview</vt:lpstr>
      <vt:lpstr>PowerPoint Presentation</vt:lpstr>
      <vt:lpstr>Osceola County population increase</vt:lpstr>
      <vt:lpstr>Why Osceola</vt:lpstr>
      <vt:lpstr>Comprehensive Plan and Growth Strategy</vt:lpstr>
      <vt:lpstr>Comprehensive Plan</vt:lpstr>
      <vt:lpstr>2005 Evaluation and Appraisal Report (EAR)</vt:lpstr>
      <vt:lpstr>2006-2007</vt:lpstr>
      <vt:lpstr>2006-2007</vt:lpstr>
      <vt:lpstr>2006-2007</vt:lpstr>
      <vt:lpstr>2007-2008</vt:lpstr>
      <vt:lpstr>2010-2012</vt:lpstr>
      <vt:lpstr>2010-2012</vt:lpstr>
      <vt:lpstr>PowerPoint Presentation</vt:lpstr>
      <vt:lpstr>2019</vt:lpstr>
      <vt:lpstr>Results</vt:lpstr>
      <vt:lpstr>Results and Accomplishments</vt:lpstr>
      <vt:lpstr>2022</vt:lpstr>
      <vt:lpstr>2023</vt:lpstr>
      <vt:lpstr>Accomplishments</vt:lpstr>
      <vt:lpstr>Legislative Mandates and Updates</vt:lpstr>
      <vt:lpstr>Legislative Mandates and Updates Cont.</vt:lpstr>
      <vt:lpstr>Legislative Mandates and Updates Cont.</vt:lpstr>
      <vt:lpstr>Legislative Mandates and Updates Cont.</vt:lpstr>
      <vt:lpstr>Legislative Mandates and Updates Cont.</vt:lpstr>
      <vt:lpstr>PowerPoint Presentation</vt:lpstr>
      <vt:lpstr>PowerPoint Presentation</vt:lpstr>
      <vt:lpstr>Long-Range Transportation Planning</vt:lpstr>
      <vt:lpstr>PowerPoint Presentation</vt:lpstr>
      <vt:lpstr>Why Mobility Fees Matter</vt:lpstr>
      <vt:lpstr>PROJECT DELIVERY PROCESS</vt:lpstr>
      <vt:lpstr>OSCEOLA COUNTY ROAD WIDENING PROGRAM</vt:lpstr>
      <vt:lpstr>PROJECTS IN CONSTRUCTION</vt:lpstr>
      <vt:lpstr>PowerPoint Presentation</vt:lpstr>
      <vt:lpstr>ROAD SAFETY</vt:lpstr>
      <vt:lpstr>Driving into the Future with Confidence</vt:lpstr>
      <vt:lpstr>Links for Information</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Osceola Construction &amp; Roads</dc:title>
  <dc:creator>Camila Carvalho</dc:creator>
  <cp:lastModifiedBy>Jim Hachey</cp:lastModifiedBy>
  <cp:revision>59</cp:revision>
  <cp:lastPrinted>2026-03-25T12:55:48Z</cp:lastPrinted>
  <dcterms:created xsi:type="dcterms:W3CDTF">2023-04-17T14:28:27Z</dcterms:created>
  <dcterms:modified xsi:type="dcterms:W3CDTF">2026-04-20T23:20:09Z</dcterms:modified>
</cp:coreProperties>
</file>